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a Hamah Alfidaa" charset="1" panose="00000500000000000000"/>
      <p:regular r:id="rId10"/>
    </p:embeddedFont>
    <p:embeddedFont>
      <p:font typeface="Ara Hamah Alfidaa Italics" charset="1" panose="000005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Tomorrow" charset="1" panose="00000000000000000000"/>
      <p:regular r:id="rId18"/>
    </p:embeddedFont>
    <p:embeddedFont>
      <p:font typeface="Tomorrow Bold" charset="1" panose="00000000000000000000"/>
      <p:regular r:id="rId19"/>
    </p:embeddedFont>
    <p:embeddedFont>
      <p:font typeface="Tomorrow Italics" charset="1" panose="00000000000000000000"/>
      <p:regular r:id="rId20"/>
    </p:embeddedFont>
    <p:embeddedFont>
      <p:font typeface="Tomorrow Bold Italics" charset="1" panose="00000000000000000000"/>
      <p:regular r:id="rId21"/>
    </p:embeddedFont>
    <p:embeddedFont>
      <p:font typeface="Tomorrow Thin" charset="1" panose="00000000000000000000"/>
      <p:regular r:id="rId22"/>
    </p:embeddedFont>
    <p:embeddedFont>
      <p:font typeface="Tomorrow Thin Italics" charset="1" panose="00000000000000000000"/>
      <p:regular r:id="rId23"/>
    </p:embeddedFont>
    <p:embeddedFont>
      <p:font typeface="Tek Tall Arabic" charset="1" panose="00000000000000000000"/>
      <p:regular r:id="rId24"/>
    </p:embeddedFont>
    <p:embeddedFont>
      <p:font typeface="Tek Tall Arabic Bold" charset="1" panose="00000000000000000000"/>
      <p:regular r:id="rId25"/>
    </p:embeddedFont>
    <p:embeddedFont>
      <p:font typeface="Tek Tall Arabic Thin" charset="1" panose="00000000000000000000"/>
      <p:regular r:id="rId26"/>
    </p:embeddedFont>
    <p:embeddedFont>
      <p:font typeface="Tek Tall Arabic Extra-Light" charset="1" panose="00000000000000000000"/>
      <p:regular r:id="rId27"/>
    </p:embeddedFont>
    <p:embeddedFont>
      <p:font typeface="Tek Tall Arabic Light" charset="1" panose="00000000000000000000"/>
      <p:regular r:id="rId28"/>
    </p:embeddedFont>
    <p:embeddedFont>
      <p:font typeface="Tek Tall Arabic Medium" charset="1" panose="00000000000000000000"/>
      <p:regular r:id="rId29"/>
    </p:embeddedFont>
    <p:embeddedFont>
      <p:font typeface="Tek Tall Arabic Semi-Bold" charset="1" panose="00000000000000000000"/>
      <p:regular r:id="rId30"/>
    </p:embeddedFont>
    <p:embeddedFont>
      <p:font typeface="TT Chocolates" charset="1" panose="02000503020000020003"/>
      <p:regular r:id="rId31"/>
    </p:embeddedFont>
    <p:embeddedFont>
      <p:font typeface="TT Chocolates Bold" charset="1" panose="02000803020000020003"/>
      <p:regular r:id="rId32"/>
    </p:embeddedFont>
    <p:embeddedFont>
      <p:font typeface="TT Chocolates Italics" charset="1" panose="02000503020000090003"/>
      <p:regular r:id="rId33"/>
    </p:embeddedFont>
    <p:embeddedFont>
      <p:font typeface="TT Chocolates Bold Italics" charset="1" panose="02000803030000090003"/>
      <p:regular r:id="rId34"/>
    </p:embeddedFont>
    <p:embeddedFont>
      <p:font typeface="TT Chocolates Extra-Light" charset="1" panose="02000503030000020003"/>
      <p:regular r:id="rId35"/>
    </p:embeddedFont>
    <p:embeddedFont>
      <p:font typeface="TT Chocolates Extra-Light Italics" charset="1" panose="02000503030000090003"/>
      <p:regular r:id="rId36"/>
    </p:embeddedFont>
    <p:embeddedFont>
      <p:font typeface="TT Chocolates Light Italics" charset="1" panose="02000503030000090003"/>
      <p:regular r:id="rId37"/>
    </p:embeddedFont>
    <p:embeddedFont>
      <p:font typeface="TT Chocolates Ultra-Bold" charset="1" panose="02000903040000020003"/>
      <p:regular r:id="rId38"/>
    </p:embeddedFont>
    <p:embeddedFont>
      <p:font typeface="TT Chocolates Ultra-Bold Italics" charset="1" panose="020009030500000900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media/image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2.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4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2.png" Type="http://schemas.openxmlformats.org/officeDocument/2006/relationships/image"/><Relationship Id="rId6" Target="../media/image15.pn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2.png" Type="http://schemas.openxmlformats.org/officeDocument/2006/relationships/image"/><Relationship Id="rId6"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 Id="rId4" Target="../media/image45.jpe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48.png" Type="http://schemas.openxmlformats.org/officeDocument/2006/relationships/image"/><Relationship Id="rId6" Target="../media/image49.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50.jpeg" Type="http://schemas.openxmlformats.org/officeDocument/2006/relationships/image"/><Relationship Id="rId6" Target="../media/image51.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1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2.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png" Type="http://schemas.openxmlformats.org/officeDocument/2006/relationships/image"/><Relationship Id="rId13" Target="../media/image30.pn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2" Target="../media/image4.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2.png" Type="http://schemas.openxmlformats.org/officeDocument/2006/relationships/image"/><Relationship Id="rId6" Target="../media/image3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2" Target="../media/image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2.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3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media/image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2.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3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4.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2.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502A6">
                <a:alpha val="100000"/>
              </a:srgbClr>
            </a:gs>
            <a:gs pos="50000">
              <a:srgbClr val="3C1C96">
                <a:alpha val="100000"/>
              </a:srgbClr>
            </a:gs>
            <a:gs pos="100000">
              <a:srgbClr val="702BB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475624" y="1920040"/>
            <a:ext cx="22497183" cy="22497183"/>
          </a:xfrm>
          <a:custGeom>
            <a:avLst/>
            <a:gdLst/>
            <a:ahLst/>
            <a:cxnLst/>
            <a:rect r="r" b="b" t="t" l="l"/>
            <a:pathLst>
              <a:path h="22497183" w="22497183">
                <a:moveTo>
                  <a:pt x="0" y="0"/>
                </a:moveTo>
                <a:lnTo>
                  <a:pt x="22497183" y="0"/>
                </a:lnTo>
                <a:lnTo>
                  <a:pt x="22497183" y="22497183"/>
                </a:lnTo>
                <a:lnTo>
                  <a:pt x="0" y="22497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2043950"/>
            <a:ext cx="18288000" cy="18519494"/>
          </a:xfrm>
          <a:custGeom>
            <a:avLst/>
            <a:gdLst/>
            <a:ahLst/>
            <a:cxnLst/>
            <a:rect r="r" b="b" t="t" l="l"/>
            <a:pathLst>
              <a:path h="18519494" w="18288000">
                <a:moveTo>
                  <a:pt x="0" y="0"/>
                </a:moveTo>
                <a:lnTo>
                  <a:pt x="18288000" y="0"/>
                </a:lnTo>
                <a:lnTo>
                  <a:pt x="18288000" y="18519493"/>
                </a:lnTo>
                <a:lnTo>
                  <a:pt x="0" y="18519493"/>
                </a:lnTo>
                <a:lnTo>
                  <a:pt x="0" y="0"/>
                </a:lnTo>
                <a:close/>
              </a:path>
            </a:pathLst>
          </a:custGeom>
          <a:blipFill>
            <a:blip r:embed="rId4">
              <a:alphaModFix amt="62000"/>
            </a:blip>
            <a:stretch>
              <a:fillRect l="0" t="0" r="0" b="0"/>
            </a:stretch>
          </a:blipFill>
        </p:spPr>
      </p:sp>
      <p:sp>
        <p:nvSpPr>
          <p:cNvPr name="TextBox 4" id="4"/>
          <p:cNvSpPr txBox="true"/>
          <p:nvPr/>
        </p:nvSpPr>
        <p:spPr>
          <a:xfrm rot="0">
            <a:off x="1028700" y="2897094"/>
            <a:ext cx="16230600" cy="5886006"/>
          </a:xfrm>
          <a:prstGeom prst="rect">
            <a:avLst/>
          </a:prstGeom>
        </p:spPr>
        <p:txBody>
          <a:bodyPr anchor="t" rtlCol="false" tIns="0" lIns="0" bIns="0" rIns="0">
            <a:spAutoFit/>
          </a:bodyPr>
          <a:lstStyle/>
          <a:p>
            <a:pPr algn="ctr">
              <a:lnSpc>
                <a:spcPts val="14637"/>
              </a:lnSpc>
            </a:pPr>
            <a:r>
              <a:rPr lang="en-US" sz="20051">
                <a:solidFill>
                  <a:srgbClr val="FFFFFF"/>
                </a:solidFill>
                <a:latin typeface="Ara Hamah Alfidaa"/>
              </a:rPr>
              <a:t>Connecting Communities for Safer Streets </a:t>
            </a:r>
          </a:p>
        </p:txBody>
      </p:sp>
      <p:sp>
        <p:nvSpPr>
          <p:cNvPr name="TextBox 5" id="5"/>
          <p:cNvSpPr txBox="true"/>
          <p:nvPr/>
        </p:nvSpPr>
        <p:spPr>
          <a:xfrm rot="0">
            <a:off x="8007955" y="1196128"/>
            <a:ext cx="2272091" cy="815140"/>
          </a:xfrm>
          <a:prstGeom prst="rect">
            <a:avLst/>
          </a:prstGeom>
        </p:spPr>
        <p:txBody>
          <a:bodyPr anchor="t" rtlCol="false" tIns="0" lIns="0" bIns="0" rIns="0">
            <a:spAutoFit/>
          </a:bodyPr>
          <a:lstStyle/>
          <a:p>
            <a:pPr algn="ctr">
              <a:lnSpc>
                <a:spcPts val="6283"/>
              </a:lnSpc>
              <a:spcBef>
                <a:spcPct val="0"/>
              </a:spcBef>
            </a:pPr>
            <a:r>
              <a:rPr lang="en-US" sz="5983" spc="47">
                <a:solidFill>
                  <a:srgbClr val="FFFFFF"/>
                </a:solidFill>
                <a:latin typeface="TT Chocolates"/>
              </a:rPr>
              <a:t>RAVEN</a:t>
            </a:r>
          </a:p>
        </p:txBody>
      </p:sp>
      <p:sp>
        <p:nvSpPr>
          <p:cNvPr name="Freeform 6" id="6"/>
          <p:cNvSpPr/>
          <p:nvPr/>
        </p:nvSpPr>
        <p:spPr>
          <a:xfrm flipH="false" flipV="false" rot="0">
            <a:off x="-1136085" y="-18301199"/>
            <a:ext cx="18288000" cy="18519494"/>
          </a:xfrm>
          <a:custGeom>
            <a:avLst/>
            <a:gdLst/>
            <a:ahLst/>
            <a:cxnLst/>
            <a:rect r="r" b="b" t="t" l="l"/>
            <a:pathLst>
              <a:path h="18519494" w="18288000">
                <a:moveTo>
                  <a:pt x="0" y="0"/>
                </a:moveTo>
                <a:lnTo>
                  <a:pt x="18288000" y="0"/>
                </a:lnTo>
                <a:lnTo>
                  <a:pt x="18288000" y="18519494"/>
                </a:lnTo>
                <a:lnTo>
                  <a:pt x="0" y="18519494"/>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4966091" y="3073282"/>
            <a:ext cx="13453178" cy="13453178"/>
          </a:xfrm>
          <a:custGeom>
            <a:avLst/>
            <a:gdLst/>
            <a:ahLst/>
            <a:cxnLst/>
            <a:rect r="r" b="b" t="t" l="l"/>
            <a:pathLst>
              <a:path h="13453178" w="13453178">
                <a:moveTo>
                  <a:pt x="0" y="0"/>
                </a:moveTo>
                <a:lnTo>
                  <a:pt x="13453178" y="0"/>
                </a:lnTo>
                <a:lnTo>
                  <a:pt x="13453178" y="13453178"/>
                </a:lnTo>
                <a:lnTo>
                  <a:pt x="0" y="1345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2308915" y="-8572883"/>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5">
              <a:alphaModFix amt="53000"/>
            </a:blip>
            <a:stretch>
              <a:fillRect l="0" t="0" r="0" b="0"/>
            </a:stretch>
          </a:blipFill>
        </p:spPr>
      </p:sp>
      <p:sp>
        <p:nvSpPr>
          <p:cNvPr name="Freeform 5" id="5"/>
          <p:cNvSpPr/>
          <p:nvPr/>
        </p:nvSpPr>
        <p:spPr>
          <a:xfrm flipH="true" flipV="false" rot="-607588">
            <a:off x="16716567" y="6483513"/>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6"/>
            <a:stretch>
              <a:fillRect l="0" t="0" r="0" b="0"/>
            </a:stretch>
          </a:blipFill>
        </p:spPr>
      </p:sp>
      <p:grpSp>
        <p:nvGrpSpPr>
          <p:cNvPr name="Group 6" id="6"/>
          <p:cNvGrpSpPr/>
          <p:nvPr/>
        </p:nvGrpSpPr>
        <p:grpSpPr>
          <a:xfrm rot="0">
            <a:off x="1210281" y="3063757"/>
            <a:ext cx="15801532" cy="6102445"/>
            <a:chOff x="0" y="0"/>
            <a:chExt cx="4161720" cy="1607228"/>
          </a:xfrm>
        </p:grpSpPr>
        <p:sp>
          <p:nvSpPr>
            <p:cNvPr name="Freeform 7" id="7"/>
            <p:cNvSpPr/>
            <p:nvPr/>
          </p:nvSpPr>
          <p:spPr>
            <a:xfrm flipH="false" flipV="false" rot="0">
              <a:off x="0" y="0"/>
              <a:ext cx="4161720" cy="1607228"/>
            </a:xfrm>
            <a:custGeom>
              <a:avLst/>
              <a:gdLst/>
              <a:ahLst/>
              <a:cxnLst/>
              <a:rect r="r" b="b" t="t" l="l"/>
              <a:pathLst>
                <a:path h="1607228" w="4161720">
                  <a:moveTo>
                    <a:pt x="15188" y="0"/>
                  </a:moveTo>
                  <a:lnTo>
                    <a:pt x="4146532" y="0"/>
                  </a:lnTo>
                  <a:cubicBezTo>
                    <a:pt x="4154920" y="0"/>
                    <a:pt x="4161720" y="6800"/>
                    <a:pt x="4161720" y="15188"/>
                  </a:cubicBezTo>
                  <a:lnTo>
                    <a:pt x="4161720" y="1592040"/>
                  </a:lnTo>
                  <a:cubicBezTo>
                    <a:pt x="4161720" y="1600428"/>
                    <a:pt x="4154920" y="1607228"/>
                    <a:pt x="4146532" y="1607228"/>
                  </a:cubicBezTo>
                  <a:lnTo>
                    <a:pt x="15188" y="1607228"/>
                  </a:lnTo>
                  <a:cubicBezTo>
                    <a:pt x="6800" y="1607228"/>
                    <a:pt x="0" y="1600428"/>
                    <a:pt x="0" y="1592040"/>
                  </a:cubicBezTo>
                  <a:lnTo>
                    <a:pt x="0" y="15188"/>
                  </a:lnTo>
                  <a:cubicBezTo>
                    <a:pt x="0" y="6800"/>
                    <a:pt x="6800" y="0"/>
                    <a:pt x="15188" y="0"/>
                  </a:cubicBezTo>
                  <a:close/>
                </a:path>
              </a:pathLst>
            </a:custGeom>
            <a:gradFill rotWithShape="true">
              <a:gsLst>
                <a:gs pos="0">
                  <a:srgbClr val="4F0262">
                    <a:alpha val="100000"/>
                  </a:srgbClr>
                </a:gs>
                <a:gs pos="50000">
                  <a:srgbClr val="3C1C96">
                    <a:alpha val="100000"/>
                  </a:srgbClr>
                </a:gs>
                <a:gs pos="100000">
                  <a:srgbClr val="4B1E76">
                    <a:alpha val="100000"/>
                  </a:srgbClr>
                </a:gs>
              </a:gsLst>
              <a:path path="circle">
                <a:fillToRect l="0" r="100000" t="0" b="100000"/>
              </a:path>
              <a:tileRect r="0" l="-100000" b="0" t="-100000"/>
            </a:gradFill>
            <a:ln w="95250" cap="rnd">
              <a:solidFill>
                <a:srgbClr val="FFFFFF"/>
              </a:solidFill>
              <a:prstDash val="solid"/>
              <a:round/>
            </a:ln>
          </p:spPr>
        </p:sp>
        <p:sp>
          <p:nvSpPr>
            <p:cNvPr name="TextBox 8" id="8"/>
            <p:cNvSpPr txBox="true"/>
            <p:nvPr/>
          </p:nvSpPr>
          <p:spPr>
            <a:xfrm>
              <a:off x="0" y="28575"/>
              <a:ext cx="4161720" cy="1578653"/>
            </a:xfrm>
            <a:prstGeom prst="rect">
              <a:avLst/>
            </a:prstGeom>
          </p:spPr>
          <p:txBody>
            <a:bodyPr anchor="ctr" rtlCol="false" tIns="50800" lIns="50800" bIns="50800" rIns="50800"/>
            <a:lstStyle/>
            <a:p>
              <a:pPr algn="ctr">
                <a:lnSpc>
                  <a:spcPts val="2386"/>
                </a:lnSpc>
              </a:pPr>
            </a:p>
          </p:txBody>
        </p:sp>
      </p:grpSp>
      <p:sp>
        <p:nvSpPr>
          <p:cNvPr name="TextBox 9" id="9"/>
          <p:cNvSpPr txBox="true"/>
          <p:nvPr/>
        </p:nvSpPr>
        <p:spPr>
          <a:xfrm rot="0">
            <a:off x="1552944" y="4145946"/>
            <a:ext cx="15182113" cy="4349607"/>
          </a:xfrm>
          <a:prstGeom prst="rect">
            <a:avLst/>
          </a:prstGeom>
        </p:spPr>
        <p:txBody>
          <a:bodyPr anchor="t" rtlCol="false" tIns="0" lIns="0" bIns="0" rIns="0">
            <a:spAutoFit/>
          </a:bodyPr>
          <a:lstStyle/>
          <a:p>
            <a:pPr algn="just" marL="763546" indent="-381773" lvl="1">
              <a:lnSpc>
                <a:spcPts val="4951"/>
              </a:lnSpc>
              <a:buFont typeface="Arial"/>
              <a:buChar char="•"/>
            </a:pPr>
            <a:r>
              <a:rPr lang="en-US" sz="3536" spc="28">
                <a:solidFill>
                  <a:srgbClr val="FFFFFF"/>
                </a:solidFill>
                <a:latin typeface="TT Chocolates Bold"/>
              </a:rPr>
              <a:t>Strong Encryption :</a:t>
            </a:r>
            <a:r>
              <a:rPr lang="en-US" sz="3536" spc="28">
                <a:solidFill>
                  <a:srgbClr val="FFFFFF"/>
                </a:solidFill>
                <a:latin typeface="TT Chocolates"/>
              </a:rPr>
              <a:t> Data integrity is preserved through the implementation of strong encryption methods. This safeguards against unauthorized modifications or tampering, maintaining the accuracy and trustworthiness of the stored information. </a:t>
            </a:r>
          </a:p>
          <a:p>
            <a:pPr algn="just" marL="763546" indent="-381773" lvl="1">
              <a:lnSpc>
                <a:spcPts val="4951"/>
              </a:lnSpc>
              <a:buFont typeface="Arial"/>
              <a:buChar char="•"/>
            </a:pPr>
            <a:r>
              <a:rPr lang="en-US" sz="3536" spc="28">
                <a:solidFill>
                  <a:srgbClr val="FFFFFF"/>
                </a:solidFill>
                <a:latin typeface="TT Chocolates Bold"/>
              </a:rPr>
              <a:t>AWS Security Standards :</a:t>
            </a:r>
            <a:r>
              <a:rPr lang="en-US" sz="3536" spc="28">
                <a:solidFill>
                  <a:srgbClr val="FFFFFF"/>
                </a:solidFill>
                <a:latin typeface="TT Chocolates"/>
              </a:rPr>
              <a:t> Leveraging AWS services further strengthens the integrity of our data by adhering to stringent security standards set by a globally recognized cloud service provider.</a:t>
            </a:r>
          </a:p>
        </p:txBody>
      </p:sp>
      <p:sp>
        <p:nvSpPr>
          <p:cNvPr name="Freeform 10" id="10"/>
          <p:cNvSpPr/>
          <p:nvPr/>
        </p:nvSpPr>
        <p:spPr>
          <a:xfrm flipH="true" flipV="false" rot="-607588">
            <a:off x="-2783822" y="-725289"/>
            <a:ext cx="5567645" cy="4835567"/>
          </a:xfrm>
          <a:custGeom>
            <a:avLst/>
            <a:gdLst/>
            <a:ahLst/>
            <a:cxnLst/>
            <a:rect r="r" b="b" t="t" l="l"/>
            <a:pathLst>
              <a:path h="4835567" w="5567645">
                <a:moveTo>
                  <a:pt x="5567644" y="0"/>
                </a:moveTo>
                <a:lnTo>
                  <a:pt x="0" y="0"/>
                </a:lnTo>
                <a:lnTo>
                  <a:pt x="0" y="4835567"/>
                </a:lnTo>
                <a:lnTo>
                  <a:pt x="5567644" y="4835567"/>
                </a:lnTo>
                <a:lnTo>
                  <a:pt x="5567644" y="0"/>
                </a:lnTo>
                <a:close/>
              </a:path>
            </a:pathLst>
          </a:custGeom>
          <a:blipFill>
            <a:blip r:embed="rId6"/>
            <a:stretch>
              <a:fillRect l="0" t="0" r="0" b="0"/>
            </a:stretch>
          </a:blipFill>
        </p:spPr>
      </p:sp>
      <p:grpSp>
        <p:nvGrpSpPr>
          <p:cNvPr name="Group 11" id="11"/>
          <p:cNvGrpSpPr/>
          <p:nvPr/>
        </p:nvGrpSpPr>
        <p:grpSpPr>
          <a:xfrm rot="0">
            <a:off x="4624784" y="496685"/>
            <a:ext cx="9038431" cy="1392843"/>
            <a:chOff x="0" y="0"/>
            <a:chExt cx="12051241" cy="1857124"/>
          </a:xfrm>
        </p:grpSpPr>
        <p:grpSp>
          <p:nvGrpSpPr>
            <p:cNvPr name="Group 12" id="12"/>
            <p:cNvGrpSpPr/>
            <p:nvPr/>
          </p:nvGrpSpPr>
          <p:grpSpPr>
            <a:xfrm rot="0">
              <a:off x="270708" y="189002"/>
              <a:ext cx="11780533" cy="1668123"/>
              <a:chOff x="0" y="0"/>
              <a:chExt cx="3151759" cy="446289"/>
            </a:xfrm>
          </p:grpSpPr>
          <p:sp>
            <p:nvSpPr>
              <p:cNvPr name="Freeform 13" id="13"/>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E57EFF"/>
              </a:solidFill>
              <a:ln w="47625" cap="rnd">
                <a:solidFill>
                  <a:srgbClr val="000000"/>
                </a:solidFill>
                <a:prstDash val="solid"/>
                <a:round/>
              </a:ln>
            </p:spPr>
          </p:sp>
          <p:sp>
            <p:nvSpPr>
              <p:cNvPr name="TextBox 14" id="14"/>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nvGrpSpPr>
            <p:cNvPr name="Group 15" id="15"/>
            <p:cNvGrpSpPr/>
            <p:nvPr/>
          </p:nvGrpSpPr>
          <p:grpSpPr>
            <a:xfrm rot="0">
              <a:off x="0" y="0"/>
              <a:ext cx="11780533" cy="1668123"/>
              <a:chOff x="0" y="0"/>
              <a:chExt cx="3151759" cy="446289"/>
            </a:xfrm>
          </p:grpSpPr>
          <p:sp>
            <p:nvSpPr>
              <p:cNvPr name="Freeform 16" id="16"/>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FFFFFF"/>
              </a:solidFill>
              <a:ln w="47625" cap="rnd">
                <a:solidFill>
                  <a:srgbClr val="000000"/>
                </a:solidFill>
                <a:prstDash val="solid"/>
                <a:round/>
              </a:ln>
            </p:spPr>
          </p:sp>
          <p:sp>
            <p:nvSpPr>
              <p:cNvPr name="TextBox 17" id="17"/>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sp>
          <p:nvSpPr>
            <p:cNvPr name="TextBox 18" id="18"/>
            <p:cNvSpPr txBox="true"/>
            <p:nvPr/>
          </p:nvSpPr>
          <p:spPr>
            <a:xfrm rot="0">
              <a:off x="304447" y="52078"/>
              <a:ext cx="11294316" cy="1805047"/>
            </a:xfrm>
            <a:prstGeom prst="rect">
              <a:avLst/>
            </a:prstGeom>
          </p:spPr>
          <p:txBody>
            <a:bodyPr anchor="t" rtlCol="false" tIns="0" lIns="0" bIns="0" rIns="0">
              <a:spAutoFit/>
            </a:bodyPr>
            <a:lstStyle/>
            <a:p>
              <a:pPr algn="ctr">
                <a:lnSpc>
                  <a:spcPts val="11355"/>
                </a:lnSpc>
              </a:pPr>
              <a:r>
                <a:rPr lang="en-US" sz="8111" spc="462">
                  <a:solidFill>
                    <a:srgbClr val="232E54"/>
                  </a:solidFill>
                  <a:latin typeface="Tek Tall Arabic Bold"/>
                </a:rPr>
                <a:t>Security Measures</a:t>
              </a:r>
            </a:p>
          </p:txBody>
        </p:sp>
      </p:grpSp>
      <p:sp>
        <p:nvSpPr>
          <p:cNvPr name="Freeform 19" id="19"/>
          <p:cNvSpPr/>
          <p:nvPr/>
        </p:nvSpPr>
        <p:spPr>
          <a:xfrm flipH="false" flipV="false" rot="0">
            <a:off x="-2628900" y="8854109"/>
            <a:ext cx="6739408" cy="1614650"/>
          </a:xfrm>
          <a:custGeom>
            <a:avLst/>
            <a:gdLst/>
            <a:ahLst/>
            <a:cxnLst/>
            <a:rect r="r" b="b" t="t" l="l"/>
            <a:pathLst>
              <a:path h="1614650" w="6739408">
                <a:moveTo>
                  <a:pt x="0" y="0"/>
                </a:moveTo>
                <a:lnTo>
                  <a:pt x="6739408" y="0"/>
                </a:lnTo>
                <a:lnTo>
                  <a:pt x="6739408" y="1614650"/>
                </a:lnTo>
                <a:lnTo>
                  <a:pt x="0" y="1614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4723661" y="496685"/>
            <a:ext cx="7315200" cy="1064029"/>
          </a:xfrm>
          <a:custGeom>
            <a:avLst/>
            <a:gdLst/>
            <a:ahLst/>
            <a:cxnLst/>
            <a:rect r="r" b="b" t="t" l="l"/>
            <a:pathLst>
              <a:path h="1064029" w="7315200">
                <a:moveTo>
                  <a:pt x="0" y="0"/>
                </a:moveTo>
                <a:lnTo>
                  <a:pt x="7315200" y="0"/>
                </a:lnTo>
                <a:lnTo>
                  <a:pt x="7315200" y="1064030"/>
                </a:lnTo>
                <a:lnTo>
                  <a:pt x="0" y="10640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4746816" y="3217422"/>
            <a:ext cx="8794368" cy="795174"/>
          </a:xfrm>
          <a:prstGeom prst="rect">
            <a:avLst/>
          </a:prstGeom>
        </p:spPr>
        <p:txBody>
          <a:bodyPr anchor="t" rtlCol="false" tIns="0" lIns="0" bIns="0" rIns="0">
            <a:spAutoFit/>
          </a:bodyPr>
          <a:lstStyle/>
          <a:p>
            <a:pPr algn="ctr">
              <a:lnSpc>
                <a:spcPts val="6571"/>
              </a:lnSpc>
              <a:spcBef>
                <a:spcPct val="0"/>
              </a:spcBef>
            </a:pPr>
            <a:r>
              <a:rPr lang="en-US" sz="4693" spc="37">
                <a:solidFill>
                  <a:srgbClr val="FFFFFF"/>
                </a:solidFill>
                <a:latin typeface="TT Chocolates Bold"/>
              </a:rPr>
              <a:t>B. Integrity</a:t>
            </a:r>
          </a:p>
        </p:txBody>
      </p:sp>
      <p:grpSp>
        <p:nvGrpSpPr>
          <p:cNvPr name="Group 22" id="22"/>
          <p:cNvGrpSpPr/>
          <p:nvPr/>
        </p:nvGrpSpPr>
        <p:grpSpPr>
          <a:xfrm rot="0">
            <a:off x="4656779" y="2099542"/>
            <a:ext cx="8974443" cy="754665"/>
            <a:chOff x="0" y="0"/>
            <a:chExt cx="2363639" cy="198759"/>
          </a:xfrm>
        </p:grpSpPr>
        <p:sp>
          <p:nvSpPr>
            <p:cNvPr name="Freeform 23" id="23"/>
            <p:cNvSpPr/>
            <p:nvPr/>
          </p:nvSpPr>
          <p:spPr>
            <a:xfrm flipH="false" flipV="false" rot="0">
              <a:off x="0" y="0"/>
              <a:ext cx="2363639" cy="198759"/>
            </a:xfrm>
            <a:custGeom>
              <a:avLst/>
              <a:gdLst/>
              <a:ahLst/>
              <a:cxnLst/>
              <a:rect r="r" b="b" t="t" l="l"/>
              <a:pathLst>
                <a:path h="198759" w="2363639">
                  <a:moveTo>
                    <a:pt x="43996" y="0"/>
                  </a:moveTo>
                  <a:lnTo>
                    <a:pt x="2319643" y="0"/>
                  </a:lnTo>
                  <a:cubicBezTo>
                    <a:pt x="2343942" y="0"/>
                    <a:pt x="2363639" y="19698"/>
                    <a:pt x="2363639" y="43996"/>
                  </a:cubicBezTo>
                  <a:lnTo>
                    <a:pt x="2363639" y="154764"/>
                  </a:lnTo>
                  <a:cubicBezTo>
                    <a:pt x="2363639" y="179062"/>
                    <a:pt x="2343942" y="198759"/>
                    <a:pt x="2319643" y="198759"/>
                  </a:cubicBezTo>
                  <a:lnTo>
                    <a:pt x="43996" y="198759"/>
                  </a:lnTo>
                  <a:cubicBezTo>
                    <a:pt x="19698" y="198759"/>
                    <a:pt x="0" y="179062"/>
                    <a:pt x="0" y="154764"/>
                  </a:cubicBezTo>
                  <a:lnTo>
                    <a:pt x="0" y="43996"/>
                  </a:lnTo>
                  <a:cubicBezTo>
                    <a:pt x="0" y="19698"/>
                    <a:pt x="19698" y="0"/>
                    <a:pt x="43996" y="0"/>
                  </a:cubicBezTo>
                  <a:close/>
                </a:path>
              </a:pathLst>
            </a:custGeom>
            <a:solidFill>
              <a:srgbClr val="001E70"/>
            </a:solidFill>
            <a:ln w="57150" cap="rnd">
              <a:solidFill>
                <a:srgbClr val="FFFCF3"/>
              </a:solidFill>
              <a:prstDash val="solid"/>
              <a:round/>
            </a:ln>
          </p:spPr>
        </p:sp>
        <p:sp>
          <p:nvSpPr>
            <p:cNvPr name="TextBox 24" id="24"/>
            <p:cNvSpPr txBox="true"/>
            <p:nvPr/>
          </p:nvSpPr>
          <p:spPr>
            <a:xfrm>
              <a:off x="0" y="28575"/>
              <a:ext cx="2363639" cy="170184"/>
            </a:xfrm>
            <a:prstGeom prst="rect">
              <a:avLst/>
            </a:prstGeom>
          </p:spPr>
          <p:txBody>
            <a:bodyPr anchor="ctr" rtlCol="false" tIns="50800" lIns="50800" bIns="50800" rIns="50800"/>
            <a:lstStyle/>
            <a:p>
              <a:pPr algn="ctr">
                <a:lnSpc>
                  <a:spcPts val="3016"/>
                </a:lnSpc>
              </a:pPr>
              <a:r>
                <a:rPr lang="en-US" sz="2872" spc="22">
                  <a:solidFill>
                    <a:srgbClr val="FFFFFF"/>
                  </a:solidFill>
                  <a:latin typeface="TT Chocolates Bold"/>
                </a:rPr>
                <a:t>3. CIA Triad Implementation: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4966091" y="3073282"/>
            <a:ext cx="13453178" cy="13453178"/>
          </a:xfrm>
          <a:custGeom>
            <a:avLst/>
            <a:gdLst/>
            <a:ahLst/>
            <a:cxnLst/>
            <a:rect r="r" b="b" t="t" l="l"/>
            <a:pathLst>
              <a:path h="13453178" w="13453178">
                <a:moveTo>
                  <a:pt x="0" y="0"/>
                </a:moveTo>
                <a:lnTo>
                  <a:pt x="13453178" y="0"/>
                </a:lnTo>
                <a:lnTo>
                  <a:pt x="13453178" y="13453178"/>
                </a:lnTo>
                <a:lnTo>
                  <a:pt x="0" y="1345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2308915" y="-8572883"/>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5">
              <a:alphaModFix amt="53000"/>
            </a:blip>
            <a:stretch>
              <a:fillRect l="0" t="0" r="0" b="0"/>
            </a:stretch>
          </a:blipFill>
        </p:spPr>
      </p:sp>
      <p:sp>
        <p:nvSpPr>
          <p:cNvPr name="Freeform 5" id="5"/>
          <p:cNvSpPr/>
          <p:nvPr/>
        </p:nvSpPr>
        <p:spPr>
          <a:xfrm flipH="true" flipV="false" rot="-607588">
            <a:off x="16716567" y="6483513"/>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6"/>
            <a:stretch>
              <a:fillRect l="0" t="0" r="0" b="0"/>
            </a:stretch>
          </a:blipFill>
        </p:spPr>
      </p:sp>
      <p:grpSp>
        <p:nvGrpSpPr>
          <p:cNvPr name="Group 6" id="6"/>
          <p:cNvGrpSpPr/>
          <p:nvPr/>
        </p:nvGrpSpPr>
        <p:grpSpPr>
          <a:xfrm rot="0">
            <a:off x="1210281" y="3063757"/>
            <a:ext cx="15801532" cy="6102445"/>
            <a:chOff x="0" y="0"/>
            <a:chExt cx="4161720" cy="1607228"/>
          </a:xfrm>
        </p:grpSpPr>
        <p:sp>
          <p:nvSpPr>
            <p:cNvPr name="Freeform 7" id="7"/>
            <p:cNvSpPr/>
            <p:nvPr/>
          </p:nvSpPr>
          <p:spPr>
            <a:xfrm flipH="false" flipV="false" rot="0">
              <a:off x="0" y="0"/>
              <a:ext cx="4161720" cy="1607228"/>
            </a:xfrm>
            <a:custGeom>
              <a:avLst/>
              <a:gdLst/>
              <a:ahLst/>
              <a:cxnLst/>
              <a:rect r="r" b="b" t="t" l="l"/>
              <a:pathLst>
                <a:path h="1607228" w="4161720">
                  <a:moveTo>
                    <a:pt x="15188" y="0"/>
                  </a:moveTo>
                  <a:lnTo>
                    <a:pt x="4146532" y="0"/>
                  </a:lnTo>
                  <a:cubicBezTo>
                    <a:pt x="4154920" y="0"/>
                    <a:pt x="4161720" y="6800"/>
                    <a:pt x="4161720" y="15188"/>
                  </a:cubicBezTo>
                  <a:lnTo>
                    <a:pt x="4161720" y="1592040"/>
                  </a:lnTo>
                  <a:cubicBezTo>
                    <a:pt x="4161720" y="1600428"/>
                    <a:pt x="4154920" y="1607228"/>
                    <a:pt x="4146532" y="1607228"/>
                  </a:cubicBezTo>
                  <a:lnTo>
                    <a:pt x="15188" y="1607228"/>
                  </a:lnTo>
                  <a:cubicBezTo>
                    <a:pt x="6800" y="1607228"/>
                    <a:pt x="0" y="1600428"/>
                    <a:pt x="0" y="1592040"/>
                  </a:cubicBezTo>
                  <a:lnTo>
                    <a:pt x="0" y="15188"/>
                  </a:lnTo>
                  <a:cubicBezTo>
                    <a:pt x="0" y="6800"/>
                    <a:pt x="6800" y="0"/>
                    <a:pt x="15188" y="0"/>
                  </a:cubicBezTo>
                  <a:close/>
                </a:path>
              </a:pathLst>
            </a:custGeom>
            <a:gradFill rotWithShape="true">
              <a:gsLst>
                <a:gs pos="0">
                  <a:srgbClr val="3C1C96">
                    <a:alpha val="100000"/>
                  </a:srgbClr>
                </a:gs>
                <a:gs pos="50000">
                  <a:srgbClr val="4B1E76">
                    <a:alpha val="100000"/>
                  </a:srgbClr>
                </a:gs>
                <a:gs pos="100000">
                  <a:srgbClr val="4F0262">
                    <a:alpha val="100000"/>
                  </a:srgbClr>
                </a:gs>
              </a:gsLst>
              <a:path path="circle">
                <a:fillToRect l="0" r="100000" t="0" b="100000"/>
              </a:path>
              <a:tileRect r="0" l="-100000" b="0" t="-100000"/>
            </a:gradFill>
            <a:ln w="95250" cap="rnd">
              <a:solidFill>
                <a:srgbClr val="FFFFFF"/>
              </a:solidFill>
              <a:prstDash val="solid"/>
              <a:round/>
            </a:ln>
          </p:spPr>
        </p:sp>
        <p:sp>
          <p:nvSpPr>
            <p:cNvPr name="TextBox 8" id="8"/>
            <p:cNvSpPr txBox="true"/>
            <p:nvPr/>
          </p:nvSpPr>
          <p:spPr>
            <a:xfrm>
              <a:off x="0" y="28575"/>
              <a:ext cx="4161720" cy="1578653"/>
            </a:xfrm>
            <a:prstGeom prst="rect">
              <a:avLst/>
            </a:prstGeom>
          </p:spPr>
          <p:txBody>
            <a:bodyPr anchor="ctr" rtlCol="false" tIns="50800" lIns="50800" bIns="50800" rIns="50800"/>
            <a:lstStyle/>
            <a:p>
              <a:pPr algn="ctr">
                <a:lnSpc>
                  <a:spcPts val="2386"/>
                </a:lnSpc>
              </a:pPr>
            </a:p>
          </p:txBody>
        </p:sp>
      </p:grpSp>
      <p:sp>
        <p:nvSpPr>
          <p:cNvPr name="TextBox 9" id="9"/>
          <p:cNvSpPr txBox="true"/>
          <p:nvPr/>
        </p:nvSpPr>
        <p:spPr>
          <a:xfrm rot="0">
            <a:off x="1742549" y="3989146"/>
            <a:ext cx="14802901" cy="4831262"/>
          </a:xfrm>
          <a:prstGeom prst="rect">
            <a:avLst/>
          </a:prstGeom>
        </p:spPr>
        <p:txBody>
          <a:bodyPr anchor="t" rtlCol="false" tIns="0" lIns="0" bIns="0" rIns="0">
            <a:spAutoFit/>
          </a:bodyPr>
          <a:lstStyle/>
          <a:p>
            <a:pPr algn="just" marL="654677" indent="-327338" lvl="1">
              <a:lnSpc>
                <a:spcPts val="4245"/>
              </a:lnSpc>
              <a:buFont typeface="Arial"/>
              <a:buChar char="•"/>
            </a:pPr>
            <a:r>
              <a:rPr lang="en-US" sz="3032" spc="24">
                <a:solidFill>
                  <a:srgbClr val="FFFFFF"/>
                </a:solidFill>
                <a:latin typeface="TT Chocolates Bold"/>
              </a:rPr>
              <a:t>Data Redundancy :</a:t>
            </a:r>
            <a:r>
              <a:rPr lang="en-US" sz="3032" spc="24">
                <a:solidFill>
                  <a:srgbClr val="FFFFFF"/>
                </a:solidFill>
                <a:latin typeface="TT Chocolates"/>
              </a:rPr>
              <a:t> Live video footage, a critical component of our system, is stored in multiple locations for enhanced availability. This includes the central database, local police stations, and on users' devices. This redundancy ensures that the data is accessible and recoverable in the event of any system failures or unforeseen incidents. </a:t>
            </a:r>
          </a:p>
          <a:p>
            <a:pPr algn="just">
              <a:lnSpc>
                <a:spcPts val="4245"/>
              </a:lnSpc>
            </a:pPr>
            <a:r>
              <a:rPr lang="en-US" sz="3032" spc="24">
                <a:solidFill>
                  <a:srgbClr val="FFFFFF"/>
                </a:solidFill>
                <a:latin typeface="TT Chocolates"/>
              </a:rPr>
              <a:t>In summary, our security measures are designed to not only meet but exceed industry standards. By prioritizing the CIA Triad and implementing advanced security practices, we are committed to building a secure and reliable crime reporting system that instills confidence in both users and law enforcement authorities.</a:t>
            </a:r>
          </a:p>
        </p:txBody>
      </p:sp>
      <p:sp>
        <p:nvSpPr>
          <p:cNvPr name="Freeform 10" id="10"/>
          <p:cNvSpPr/>
          <p:nvPr/>
        </p:nvSpPr>
        <p:spPr>
          <a:xfrm flipH="true" flipV="false" rot="-607588">
            <a:off x="-2783822" y="-725289"/>
            <a:ext cx="5567645" cy="4835567"/>
          </a:xfrm>
          <a:custGeom>
            <a:avLst/>
            <a:gdLst/>
            <a:ahLst/>
            <a:cxnLst/>
            <a:rect r="r" b="b" t="t" l="l"/>
            <a:pathLst>
              <a:path h="4835567" w="5567645">
                <a:moveTo>
                  <a:pt x="5567644" y="0"/>
                </a:moveTo>
                <a:lnTo>
                  <a:pt x="0" y="0"/>
                </a:lnTo>
                <a:lnTo>
                  <a:pt x="0" y="4835567"/>
                </a:lnTo>
                <a:lnTo>
                  <a:pt x="5567644" y="4835567"/>
                </a:lnTo>
                <a:lnTo>
                  <a:pt x="5567644" y="0"/>
                </a:lnTo>
                <a:close/>
              </a:path>
            </a:pathLst>
          </a:custGeom>
          <a:blipFill>
            <a:blip r:embed="rId6"/>
            <a:stretch>
              <a:fillRect l="0" t="0" r="0" b="0"/>
            </a:stretch>
          </a:blipFill>
        </p:spPr>
      </p:sp>
      <p:grpSp>
        <p:nvGrpSpPr>
          <p:cNvPr name="Group 11" id="11"/>
          <p:cNvGrpSpPr/>
          <p:nvPr/>
        </p:nvGrpSpPr>
        <p:grpSpPr>
          <a:xfrm rot="0">
            <a:off x="4624784" y="496685"/>
            <a:ext cx="9038431" cy="1392843"/>
            <a:chOff x="0" y="0"/>
            <a:chExt cx="12051241" cy="1857124"/>
          </a:xfrm>
        </p:grpSpPr>
        <p:grpSp>
          <p:nvGrpSpPr>
            <p:cNvPr name="Group 12" id="12"/>
            <p:cNvGrpSpPr/>
            <p:nvPr/>
          </p:nvGrpSpPr>
          <p:grpSpPr>
            <a:xfrm rot="0">
              <a:off x="270708" y="189002"/>
              <a:ext cx="11780533" cy="1668123"/>
              <a:chOff x="0" y="0"/>
              <a:chExt cx="3151759" cy="446289"/>
            </a:xfrm>
          </p:grpSpPr>
          <p:sp>
            <p:nvSpPr>
              <p:cNvPr name="Freeform 13" id="13"/>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E57EFF"/>
              </a:solidFill>
              <a:ln w="47625" cap="rnd">
                <a:solidFill>
                  <a:srgbClr val="000000"/>
                </a:solidFill>
                <a:prstDash val="solid"/>
                <a:round/>
              </a:ln>
            </p:spPr>
          </p:sp>
          <p:sp>
            <p:nvSpPr>
              <p:cNvPr name="TextBox 14" id="14"/>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nvGrpSpPr>
            <p:cNvPr name="Group 15" id="15"/>
            <p:cNvGrpSpPr/>
            <p:nvPr/>
          </p:nvGrpSpPr>
          <p:grpSpPr>
            <a:xfrm rot="0">
              <a:off x="0" y="0"/>
              <a:ext cx="11780533" cy="1668123"/>
              <a:chOff x="0" y="0"/>
              <a:chExt cx="3151759" cy="446289"/>
            </a:xfrm>
          </p:grpSpPr>
          <p:sp>
            <p:nvSpPr>
              <p:cNvPr name="Freeform 16" id="16"/>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FFFFFF"/>
              </a:solidFill>
              <a:ln w="47625" cap="rnd">
                <a:solidFill>
                  <a:srgbClr val="000000"/>
                </a:solidFill>
                <a:prstDash val="solid"/>
                <a:round/>
              </a:ln>
            </p:spPr>
          </p:sp>
          <p:sp>
            <p:nvSpPr>
              <p:cNvPr name="TextBox 17" id="17"/>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sp>
          <p:nvSpPr>
            <p:cNvPr name="TextBox 18" id="18"/>
            <p:cNvSpPr txBox="true"/>
            <p:nvPr/>
          </p:nvSpPr>
          <p:spPr>
            <a:xfrm rot="0">
              <a:off x="304447" y="52078"/>
              <a:ext cx="11294316" cy="1805047"/>
            </a:xfrm>
            <a:prstGeom prst="rect">
              <a:avLst/>
            </a:prstGeom>
          </p:spPr>
          <p:txBody>
            <a:bodyPr anchor="t" rtlCol="false" tIns="0" lIns="0" bIns="0" rIns="0">
              <a:spAutoFit/>
            </a:bodyPr>
            <a:lstStyle/>
            <a:p>
              <a:pPr algn="ctr">
                <a:lnSpc>
                  <a:spcPts val="11355"/>
                </a:lnSpc>
              </a:pPr>
              <a:r>
                <a:rPr lang="en-US" sz="8111" spc="462">
                  <a:solidFill>
                    <a:srgbClr val="232E54"/>
                  </a:solidFill>
                  <a:latin typeface="Tek Tall Arabic Bold"/>
                </a:rPr>
                <a:t>Security Measures</a:t>
              </a:r>
            </a:p>
          </p:txBody>
        </p:sp>
      </p:grpSp>
      <p:sp>
        <p:nvSpPr>
          <p:cNvPr name="Freeform 19" id="19"/>
          <p:cNvSpPr/>
          <p:nvPr/>
        </p:nvSpPr>
        <p:spPr>
          <a:xfrm flipH="false" flipV="false" rot="0">
            <a:off x="-1536066" y="8901297"/>
            <a:ext cx="4293704" cy="1028700"/>
          </a:xfrm>
          <a:custGeom>
            <a:avLst/>
            <a:gdLst/>
            <a:ahLst/>
            <a:cxnLst/>
            <a:rect r="r" b="b" t="t" l="l"/>
            <a:pathLst>
              <a:path h="1028700" w="4293704">
                <a:moveTo>
                  <a:pt x="0" y="0"/>
                </a:moveTo>
                <a:lnTo>
                  <a:pt x="4293704" y="0"/>
                </a:lnTo>
                <a:lnTo>
                  <a:pt x="4293704" y="1028700"/>
                </a:lnTo>
                <a:lnTo>
                  <a:pt x="0" y="10287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4746816" y="3217422"/>
            <a:ext cx="8794368" cy="795174"/>
          </a:xfrm>
          <a:prstGeom prst="rect">
            <a:avLst/>
          </a:prstGeom>
        </p:spPr>
        <p:txBody>
          <a:bodyPr anchor="t" rtlCol="false" tIns="0" lIns="0" bIns="0" rIns="0">
            <a:spAutoFit/>
          </a:bodyPr>
          <a:lstStyle/>
          <a:p>
            <a:pPr algn="ctr">
              <a:lnSpc>
                <a:spcPts val="6571"/>
              </a:lnSpc>
              <a:spcBef>
                <a:spcPct val="0"/>
              </a:spcBef>
            </a:pPr>
            <a:r>
              <a:rPr lang="en-US" sz="4693" spc="37">
                <a:solidFill>
                  <a:srgbClr val="FFFFFF"/>
                </a:solidFill>
                <a:latin typeface="TT Chocolates Bold"/>
              </a:rPr>
              <a:t>C. Availability</a:t>
            </a:r>
          </a:p>
        </p:txBody>
      </p:sp>
      <p:grpSp>
        <p:nvGrpSpPr>
          <p:cNvPr name="Group 21" id="21"/>
          <p:cNvGrpSpPr/>
          <p:nvPr/>
        </p:nvGrpSpPr>
        <p:grpSpPr>
          <a:xfrm rot="0">
            <a:off x="4656779" y="2099542"/>
            <a:ext cx="8974443" cy="754665"/>
            <a:chOff x="0" y="0"/>
            <a:chExt cx="2363639" cy="198759"/>
          </a:xfrm>
        </p:grpSpPr>
        <p:sp>
          <p:nvSpPr>
            <p:cNvPr name="Freeform 22" id="22"/>
            <p:cNvSpPr/>
            <p:nvPr/>
          </p:nvSpPr>
          <p:spPr>
            <a:xfrm flipH="false" flipV="false" rot="0">
              <a:off x="0" y="0"/>
              <a:ext cx="2363639" cy="198759"/>
            </a:xfrm>
            <a:custGeom>
              <a:avLst/>
              <a:gdLst/>
              <a:ahLst/>
              <a:cxnLst/>
              <a:rect r="r" b="b" t="t" l="l"/>
              <a:pathLst>
                <a:path h="198759" w="2363639">
                  <a:moveTo>
                    <a:pt x="43996" y="0"/>
                  </a:moveTo>
                  <a:lnTo>
                    <a:pt x="2319643" y="0"/>
                  </a:lnTo>
                  <a:cubicBezTo>
                    <a:pt x="2343942" y="0"/>
                    <a:pt x="2363639" y="19698"/>
                    <a:pt x="2363639" y="43996"/>
                  </a:cubicBezTo>
                  <a:lnTo>
                    <a:pt x="2363639" y="154764"/>
                  </a:lnTo>
                  <a:cubicBezTo>
                    <a:pt x="2363639" y="179062"/>
                    <a:pt x="2343942" y="198759"/>
                    <a:pt x="2319643" y="198759"/>
                  </a:cubicBezTo>
                  <a:lnTo>
                    <a:pt x="43996" y="198759"/>
                  </a:lnTo>
                  <a:cubicBezTo>
                    <a:pt x="19698" y="198759"/>
                    <a:pt x="0" y="179062"/>
                    <a:pt x="0" y="154764"/>
                  </a:cubicBezTo>
                  <a:lnTo>
                    <a:pt x="0" y="43996"/>
                  </a:lnTo>
                  <a:cubicBezTo>
                    <a:pt x="0" y="19698"/>
                    <a:pt x="19698" y="0"/>
                    <a:pt x="43996" y="0"/>
                  </a:cubicBezTo>
                  <a:close/>
                </a:path>
              </a:pathLst>
            </a:custGeom>
            <a:solidFill>
              <a:srgbClr val="001E70"/>
            </a:solidFill>
            <a:ln w="57150" cap="rnd">
              <a:solidFill>
                <a:srgbClr val="FFFCF3"/>
              </a:solidFill>
              <a:prstDash val="solid"/>
              <a:round/>
            </a:ln>
          </p:spPr>
        </p:sp>
        <p:sp>
          <p:nvSpPr>
            <p:cNvPr name="TextBox 23" id="23"/>
            <p:cNvSpPr txBox="true"/>
            <p:nvPr/>
          </p:nvSpPr>
          <p:spPr>
            <a:xfrm>
              <a:off x="0" y="28575"/>
              <a:ext cx="2363639" cy="170184"/>
            </a:xfrm>
            <a:prstGeom prst="rect">
              <a:avLst/>
            </a:prstGeom>
          </p:spPr>
          <p:txBody>
            <a:bodyPr anchor="ctr" rtlCol="false" tIns="50800" lIns="50800" bIns="50800" rIns="50800"/>
            <a:lstStyle/>
            <a:p>
              <a:pPr algn="ctr">
                <a:lnSpc>
                  <a:spcPts val="3016"/>
                </a:lnSpc>
              </a:pPr>
              <a:r>
                <a:rPr lang="en-US" sz="2872" spc="22">
                  <a:solidFill>
                    <a:srgbClr val="FFFFFF"/>
                  </a:solidFill>
                  <a:latin typeface="TT Chocolates Bold"/>
                </a:rPr>
                <a:t>3. CIA Triad Implementation:</a:t>
              </a:r>
            </a:p>
          </p:txBody>
        </p:sp>
      </p:grpSp>
      <p:sp>
        <p:nvSpPr>
          <p:cNvPr name="Freeform 24" id="24"/>
          <p:cNvSpPr/>
          <p:nvPr/>
        </p:nvSpPr>
        <p:spPr>
          <a:xfrm flipH="true" flipV="false" rot="0">
            <a:off x="15206685" y="678757"/>
            <a:ext cx="4293704" cy="1028700"/>
          </a:xfrm>
          <a:custGeom>
            <a:avLst/>
            <a:gdLst/>
            <a:ahLst/>
            <a:cxnLst/>
            <a:rect r="r" b="b" t="t" l="l"/>
            <a:pathLst>
              <a:path h="1028700" w="4293704">
                <a:moveTo>
                  <a:pt x="4293704" y="0"/>
                </a:moveTo>
                <a:lnTo>
                  <a:pt x="0" y="0"/>
                </a:lnTo>
                <a:lnTo>
                  <a:pt x="0" y="1028700"/>
                </a:lnTo>
                <a:lnTo>
                  <a:pt x="4293704" y="1028700"/>
                </a:lnTo>
                <a:lnTo>
                  <a:pt x="429370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4966091" y="3073282"/>
            <a:ext cx="13453178" cy="13453178"/>
          </a:xfrm>
          <a:custGeom>
            <a:avLst/>
            <a:gdLst/>
            <a:ahLst/>
            <a:cxnLst/>
            <a:rect r="r" b="b" t="t" l="l"/>
            <a:pathLst>
              <a:path h="13453178" w="13453178">
                <a:moveTo>
                  <a:pt x="0" y="0"/>
                </a:moveTo>
                <a:lnTo>
                  <a:pt x="13453178" y="0"/>
                </a:lnTo>
                <a:lnTo>
                  <a:pt x="13453178" y="13453178"/>
                </a:lnTo>
                <a:lnTo>
                  <a:pt x="0" y="1345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2130641" y="-7452630"/>
            <a:ext cx="19564260" cy="13895933"/>
          </a:xfrm>
          <a:custGeom>
            <a:avLst/>
            <a:gdLst/>
            <a:ahLst/>
            <a:cxnLst/>
            <a:rect r="r" b="b" t="t" l="l"/>
            <a:pathLst>
              <a:path h="13895933" w="19564260">
                <a:moveTo>
                  <a:pt x="0" y="0"/>
                </a:moveTo>
                <a:lnTo>
                  <a:pt x="19564260" y="0"/>
                </a:lnTo>
                <a:lnTo>
                  <a:pt x="19564260" y="13895932"/>
                </a:lnTo>
                <a:lnTo>
                  <a:pt x="0" y="13895932"/>
                </a:lnTo>
                <a:lnTo>
                  <a:pt x="0" y="0"/>
                </a:lnTo>
                <a:close/>
              </a:path>
            </a:pathLst>
          </a:custGeom>
          <a:blipFill>
            <a:blip r:embed="rId5">
              <a:alphaModFix amt="17000"/>
            </a:blip>
            <a:stretch>
              <a:fillRect l="0" t="0" r="0" b="0"/>
            </a:stretch>
          </a:blipFill>
        </p:spPr>
      </p:sp>
      <p:sp>
        <p:nvSpPr>
          <p:cNvPr name="Freeform 5" id="5"/>
          <p:cNvSpPr/>
          <p:nvPr/>
        </p:nvSpPr>
        <p:spPr>
          <a:xfrm flipH="true" flipV="false" rot="-607588">
            <a:off x="16716567" y="6483513"/>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6"/>
            <a:stretch>
              <a:fillRect l="0" t="0" r="0" b="0"/>
            </a:stretch>
          </a:blipFill>
        </p:spPr>
      </p:sp>
      <p:grpSp>
        <p:nvGrpSpPr>
          <p:cNvPr name="Group 6" id="6"/>
          <p:cNvGrpSpPr/>
          <p:nvPr/>
        </p:nvGrpSpPr>
        <p:grpSpPr>
          <a:xfrm rot="0">
            <a:off x="1028700" y="2243596"/>
            <a:ext cx="16230600" cy="2899904"/>
            <a:chOff x="0" y="0"/>
            <a:chExt cx="5148751" cy="919922"/>
          </a:xfrm>
        </p:grpSpPr>
        <p:sp>
          <p:nvSpPr>
            <p:cNvPr name="Freeform 7" id="7"/>
            <p:cNvSpPr/>
            <p:nvPr/>
          </p:nvSpPr>
          <p:spPr>
            <a:xfrm flipH="false" flipV="false" rot="0">
              <a:off x="0" y="0"/>
              <a:ext cx="5148751" cy="919922"/>
            </a:xfrm>
            <a:custGeom>
              <a:avLst/>
              <a:gdLst/>
              <a:ahLst/>
              <a:cxnLst/>
              <a:rect r="r" b="b" t="t" l="l"/>
              <a:pathLst>
                <a:path h="919922" w="5148751">
                  <a:moveTo>
                    <a:pt x="14787" y="0"/>
                  </a:moveTo>
                  <a:lnTo>
                    <a:pt x="5133965" y="0"/>
                  </a:lnTo>
                  <a:cubicBezTo>
                    <a:pt x="5137886" y="0"/>
                    <a:pt x="5141647" y="1558"/>
                    <a:pt x="5144420" y="4331"/>
                  </a:cubicBezTo>
                  <a:cubicBezTo>
                    <a:pt x="5147193" y="7104"/>
                    <a:pt x="5148751" y="10865"/>
                    <a:pt x="5148751" y="14787"/>
                  </a:cubicBezTo>
                  <a:lnTo>
                    <a:pt x="5148751" y="905135"/>
                  </a:lnTo>
                  <a:cubicBezTo>
                    <a:pt x="5148751" y="913302"/>
                    <a:pt x="5142131" y="919922"/>
                    <a:pt x="5133965" y="919922"/>
                  </a:cubicBezTo>
                  <a:lnTo>
                    <a:pt x="14787" y="919922"/>
                  </a:lnTo>
                  <a:cubicBezTo>
                    <a:pt x="10865" y="919922"/>
                    <a:pt x="7104" y="918364"/>
                    <a:pt x="4331" y="915591"/>
                  </a:cubicBezTo>
                  <a:cubicBezTo>
                    <a:pt x="1558" y="912818"/>
                    <a:pt x="0" y="909057"/>
                    <a:pt x="0" y="905135"/>
                  </a:cubicBezTo>
                  <a:lnTo>
                    <a:pt x="0" y="14787"/>
                  </a:lnTo>
                  <a:cubicBezTo>
                    <a:pt x="0" y="6620"/>
                    <a:pt x="6620" y="0"/>
                    <a:pt x="14787" y="0"/>
                  </a:cubicBezTo>
                  <a:close/>
                </a:path>
              </a:pathLst>
            </a:custGeom>
            <a:gradFill rotWithShape="true">
              <a:gsLst>
                <a:gs pos="0">
                  <a:srgbClr val="8502A6">
                    <a:alpha val="100000"/>
                  </a:srgbClr>
                </a:gs>
                <a:gs pos="50000">
                  <a:srgbClr val="702BB4">
                    <a:alpha val="100000"/>
                  </a:srgbClr>
                </a:gs>
                <a:gs pos="100000">
                  <a:srgbClr val="3C1C96">
                    <a:alpha val="100000"/>
                  </a:srgbClr>
                </a:gs>
              </a:gsLst>
              <a:path path="circle">
                <a:fillToRect l="0" r="100000" t="0" b="100000"/>
              </a:path>
              <a:tileRect r="0" l="-100000" b="0" t="-100000"/>
            </a:gradFill>
            <a:ln w="95250" cap="rnd">
              <a:solidFill>
                <a:srgbClr val="FFFFFF"/>
              </a:solidFill>
              <a:prstDash val="solid"/>
              <a:round/>
            </a:ln>
          </p:spPr>
        </p:sp>
        <p:sp>
          <p:nvSpPr>
            <p:cNvPr name="TextBox 8" id="8"/>
            <p:cNvSpPr txBox="true"/>
            <p:nvPr/>
          </p:nvSpPr>
          <p:spPr>
            <a:xfrm>
              <a:off x="0" y="28575"/>
              <a:ext cx="5148751" cy="891347"/>
            </a:xfrm>
            <a:prstGeom prst="rect">
              <a:avLst/>
            </a:prstGeom>
          </p:spPr>
          <p:txBody>
            <a:bodyPr anchor="ctr" rtlCol="false" tIns="50800" lIns="50800" bIns="50800" rIns="50800"/>
            <a:lstStyle/>
            <a:p>
              <a:pPr algn="ctr">
                <a:lnSpc>
                  <a:spcPts val="2386"/>
                </a:lnSpc>
              </a:pPr>
            </a:p>
          </p:txBody>
        </p:sp>
      </p:grpSp>
      <p:sp>
        <p:nvSpPr>
          <p:cNvPr name="TextBox 9" id="9"/>
          <p:cNvSpPr txBox="true"/>
          <p:nvPr/>
        </p:nvSpPr>
        <p:spPr>
          <a:xfrm rot="0">
            <a:off x="1227775" y="3443816"/>
            <a:ext cx="15315884" cy="1509813"/>
          </a:xfrm>
          <a:prstGeom prst="rect">
            <a:avLst/>
          </a:prstGeom>
        </p:spPr>
        <p:txBody>
          <a:bodyPr anchor="t" rtlCol="false" tIns="0" lIns="0" bIns="0" rIns="0">
            <a:spAutoFit/>
          </a:bodyPr>
          <a:lstStyle/>
          <a:p>
            <a:pPr algn="just" marL="930219" indent="-465109" lvl="1">
              <a:lnSpc>
                <a:spcPts val="6031"/>
              </a:lnSpc>
              <a:buFont typeface="Arial"/>
              <a:buChar char="•"/>
            </a:pPr>
            <a:r>
              <a:rPr lang="en-US" sz="4308" spc="34">
                <a:solidFill>
                  <a:srgbClr val="FFFFFF"/>
                </a:solidFill>
                <a:latin typeface="TT Chocolates Bold"/>
              </a:rPr>
              <a:t>FLUTTER :</a:t>
            </a:r>
            <a:r>
              <a:rPr lang="en-US" sz="4308" spc="34">
                <a:solidFill>
                  <a:srgbClr val="FFFFFF"/>
                </a:solidFill>
                <a:latin typeface="TT Chocolates"/>
              </a:rPr>
              <a:t> A framework that enables the development of mobile applications in Dart language.</a:t>
            </a:r>
          </a:p>
        </p:txBody>
      </p:sp>
      <p:sp>
        <p:nvSpPr>
          <p:cNvPr name="Freeform 10" id="10"/>
          <p:cNvSpPr/>
          <p:nvPr/>
        </p:nvSpPr>
        <p:spPr>
          <a:xfrm flipH="true" flipV="false" rot="-607588">
            <a:off x="-844048" y="-660962"/>
            <a:ext cx="2783822" cy="2417783"/>
          </a:xfrm>
          <a:custGeom>
            <a:avLst/>
            <a:gdLst/>
            <a:ahLst/>
            <a:cxnLst/>
            <a:rect r="r" b="b" t="t" l="l"/>
            <a:pathLst>
              <a:path h="2417783" w="2783822">
                <a:moveTo>
                  <a:pt x="2783823" y="0"/>
                </a:moveTo>
                <a:lnTo>
                  <a:pt x="0" y="0"/>
                </a:lnTo>
                <a:lnTo>
                  <a:pt x="0" y="2417784"/>
                </a:lnTo>
                <a:lnTo>
                  <a:pt x="2783823" y="2417784"/>
                </a:lnTo>
                <a:lnTo>
                  <a:pt x="2783823" y="0"/>
                </a:lnTo>
                <a:close/>
              </a:path>
            </a:pathLst>
          </a:custGeom>
          <a:blipFill>
            <a:blip r:embed="rId6"/>
            <a:stretch>
              <a:fillRect l="0" t="0" r="0" b="0"/>
            </a:stretch>
          </a:blipFill>
        </p:spPr>
      </p:sp>
      <p:sp>
        <p:nvSpPr>
          <p:cNvPr name="TextBox 11" id="11"/>
          <p:cNvSpPr txBox="true"/>
          <p:nvPr/>
        </p:nvSpPr>
        <p:spPr>
          <a:xfrm rot="0">
            <a:off x="5521444" y="2503687"/>
            <a:ext cx="7245113" cy="683895"/>
          </a:xfrm>
          <a:prstGeom prst="rect">
            <a:avLst/>
          </a:prstGeom>
        </p:spPr>
        <p:txBody>
          <a:bodyPr anchor="t" rtlCol="false" tIns="0" lIns="0" bIns="0" rIns="0">
            <a:spAutoFit/>
          </a:bodyPr>
          <a:lstStyle/>
          <a:p>
            <a:pPr algn="ctr">
              <a:lnSpc>
                <a:spcPts val="5144"/>
              </a:lnSpc>
              <a:spcBef>
                <a:spcPct val="0"/>
              </a:spcBef>
            </a:pPr>
            <a:r>
              <a:rPr lang="en-US" sz="4899" spc="39">
                <a:solidFill>
                  <a:srgbClr val="FFFFFF"/>
                </a:solidFill>
                <a:latin typeface="Tomorrow Bold"/>
              </a:rPr>
              <a:t>Mobile Application</a:t>
            </a:r>
          </a:p>
        </p:txBody>
      </p:sp>
      <p:grpSp>
        <p:nvGrpSpPr>
          <p:cNvPr name="Group 12" id="12"/>
          <p:cNvGrpSpPr/>
          <p:nvPr/>
        </p:nvGrpSpPr>
        <p:grpSpPr>
          <a:xfrm rot="0">
            <a:off x="6673589" y="419314"/>
            <a:ext cx="4940822" cy="1471857"/>
            <a:chOff x="0" y="0"/>
            <a:chExt cx="6587762" cy="1962476"/>
          </a:xfrm>
        </p:grpSpPr>
        <p:grpSp>
          <p:nvGrpSpPr>
            <p:cNvPr name="Group 13" id="13"/>
            <p:cNvGrpSpPr/>
            <p:nvPr/>
          </p:nvGrpSpPr>
          <p:grpSpPr>
            <a:xfrm rot="0">
              <a:off x="286065" y="199724"/>
              <a:ext cx="6301697" cy="1762752"/>
              <a:chOff x="0" y="0"/>
              <a:chExt cx="1595447" cy="446289"/>
            </a:xfrm>
          </p:grpSpPr>
          <p:sp>
            <p:nvSpPr>
              <p:cNvPr name="Freeform 14" id="14"/>
              <p:cNvSpPr/>
              <p:nvPr/>
            </p:nvSpPr>
            <p:spPr>
              <a:xfrm flipH="false" flipV="false" rot="0">
                <a:off x="0" y="0"/>
                <a:ext cx="1595447" cy="446289"/>
              </a:xfrm>
              <a:custGeom>
                <a:avLst/>
                <a:gdLst/>
                <a:ahLst/>
                <a:cxnLst/>
                <a:rect r="r" b="b" t="t" l="l"/>
                <a:pathLst>
                  <a:path h="446289" w="1595447">
                    <a:moveTo>
                      <a:pt x="101560" y="0"/>
                    </a:moveTo>
                    <a:lnTo>
                      <a:pt x="1493887" y="0"/>
                    </a:lnTo>
                    <a:cubicBezTo>
                      <a:pt x="1549977" y="0"/>
                      <a:pt x="1595447" y="45470"/>
                      <a:pt x="1595447" y="101560"/>
                    </a:cubicBezTo>
                    <a:lnTo>
                      <a:pt x="1595447" y="344729"/>
                    </a:lnTo>
                    <a:cubicBezTo>
                      <a:pt x="1595447" y="400819"/>
                      <a:pt x="1549977" y="446289"/>
                      <a:pt x="1493887" y="446289"/>
                    </a:cubicBezTo>
                    <a:lnTo>
                      <a:pt x="101560" y="446289"/>
                    </a:lnTo>
                    <a:cubicBezTo>
                      <a:pt x="45470" y="446289"/>
                      <a:pt x="0" y="400819"/>
                      <a:pt x="0" y="344729"/>
                    </a:cubicBezTo>
                    <a:lnTo>
                      <a:pt x="0" y="101560"/>
                    </a:lnTo>
                    <a:cubicBezTo>
                      <a:pt x="0" y="45470"/>
                      <a:pt x="45470" y="0"/>
                      <a:pt x="101560" y="0"/>
                    </a:cubicBezTo>
                    <a:close/>
                  </a:path>
                </a:pathLst>
              </a:custGeom>
              <a:solidFill>
                <a:srgbClr val="E57EFF"/>
              </a:solidFill>
              <a:ln w="47625" cap="rnd">
                <a:solidFill>
                  <a:srgbClr val="000000"/>
                </a:solidFill>
                <a:prstDash val="solid"/>
                <a:round/>
              </a:ln>
            </p:spPr>
          </p:sp>
          <p:sp>
            <p:nvSpPr>
              <p:cNvPr name="TextBox 15" id="15"/>
              <p:cNvSpPr txBox="true"/>
              <p:nvPr/>
            </p:nvSpPr>
            <p:spPr>
              <a:xfrm>
                <a:off x="0" y="28575"/>
                <a:ext cx="1595447" cy="417714"/>
              </a:xfrm>
              <a:prstGeom prst="rect">
                <a:avLst/>
              </a:prstGeom>
            </p:spPr>
            <p:txBody>
              <a:bodyPr anchor="ctr" rtlCol="false" tIns="39635" lIns="39635" bIns="39635" rIns="39635"/>
              <a:lstStyle/>
              <a:p>
                <a:pPr algn="ctr">
                  <a:lnSpc>
                    <a:spcPts val="2386"/>
                  </a:lnSpc>
                </a:pPr>
              </a:p>
            </p:txBody>
          </p:sp>
        </p:grpSp>
        <p:grpSp>
          <p:nvGrpSpPr>
            <p:cNvPr name="Group 16" id="16"/>
            <p:cNvGrpSpPr/>
            <p:nvPr/>
          </p:nvGrpSpPr>
          <p:grpSpPr>
            <a:xfrm rot="0">
              <a:off x="0" y="0"/>
              <a:ext cx="6419128" cy="1762752"/>
              <a:chOff x="0" y="0"/>
              <a:chExt cx="1625178" cy="446289"/>
            </a:xfrm>
          </p:grpSpPr>
          <p:sp>
            <p:nvSpPr>
              <p:cNvPr name="Freeform 17" id="17"/>
              <p:cNvSpPr/>
              <p:nvPr/>
            </p:nvSpPr>
            <p:spPr>
              <a:xfrm flipH="false" flipV="false" rot="0">
                <a:off x="0" y="0"/>
                <a:ext cx="1625178" cy="446289"/>
              </a:xfrm>
              <a:custGeom>
                <a:avLst/>
                <a:gdLst/>
                <a:ahLst/>
                <a:cxnLst/>
                <a:rect r="r" b="b" t="t" l="l"/>
                <a:pathLst>
                  <a:path h="446289" w="1625178">
                    <a:moveTo>
                      <a:pt x="99702" y="0"/>
                    </a:moveTo>
                    <a:lnTo>
                      <a:pt x="1525476" y="0"/>
                    </a:lnTo>
                    <a:cubicBezTo>
                      <a:pt x="1580540" y="0"/>
                      <a:pt x="1625178" y="44638"/>
                      <a:pt x="1625178" y="99702"/>
                    </a:cubicBezTo>
                    <a:lnTo>
                      <a:pt x="1625178" y="346587"/>
                    </a:lnTo>
                    <a:cubicBezTo>
                      <a:pt x="1625178" y="401651"/>
                      <a:pt x="1580540" y="446289"/>
                      <a:pt x="1525476" y="446289"/>
                    </a:cubicBezTo>
                    <a:lnTo>
                      <a:pt x="99702" y="446289"/>
                    </a:lnTo>
                    <a:cubicBezTo>
                      <a:pt x="44638" y="446289"/>
                      <a:pt x="0" y="401651"/>
                      <a:pt x="0" y="346587"/>
                    </a:cubicBezTo>
                    <a:lnTo>
                      <a:pt x="0" y="99702"/>
                    </a:lnTo>
                    <a:cubicBezTo>
                      <a:pt x="0" y="44638"/>
                      <a:pt x="44638" y="0"/>
                      <a:pt x="99702" y="0"/>
                    </a:cubicBezTo>
                    <a:close/>
                  </a:path>
                </a:pathLst>
              </a:custGeom>
              <a:solidFill>
                <a:srgbClr val="FFFFFF"/>
              </a:solidFill>
              <a:ln w="47625" cap="rnd">
                <a:solidFill>
                  <a:srgbClr val="000000"/>
                </a:solidFill>
                <a:prstDash val="solid"/>
                <a:round/>
              </a:ln>
            </p:spPr>
          </p:sp>
          <p:sp>
            <p:nvSpPr>
              <p:cNvPr name="TextBox 18" id="18"/>
              <p:cNvSpPr txBox="true"/>
              <p:nvPr/>
            </p:nvSpPr>
            <p:spPr>
              <a:xfrm>
                <a:off x="0" y="28575"/>
                <a:ext cx="1625178" cy="417714"/>
              </a:xfrm>
              <a:prstGeom prst="rect">
                <a:avLst/>
              </a:prstGeom>
            </p:spPr>
            <p:txBody>
              <a:bodyPr anchor="ctr" rtlCol="false" tIns="39635" lIns="39635" bIns="39635" rIns="39635"/>
              <a:lstStyle/>
              <a:p>
                <a:pPr algn="ctr">
                  <a:lnSpc>
                    <a:spcPts val="2386"/>
                  </a:lnSpc>
                </a:pPr>
              </a:p>
            </p:txBody>
          </p:sp>
        </p:grpSp>
      </p:grpSp>
      <p:sp>
        <p:nvSpPr>
          <p:cNvPr name="TextBox 19" id="19"/>
          <p:cNvSpPr txBox="true"/>
          <p:nvPr/>
        </p:nvSpPr>
        <p:spPr>
          <a:xfrm rot="0">
            <a:off x="7250960" y="610988"/>
            <a:ext cx="3786079" cy="974208"/>
          </a:xfrm>
          <a:prstGeom prst="rect">
            <a:avLst/>
          </a:prstGeom>
        </p:spPr>
        <p:txBody>
          <a:bodyPr anchor="t" rtlCol="false" tIns="0" lIns="0" bIns="0" rIns="0">
            <a:spAutoFit/>
          </a:bodyPr>
          <a:lstStyle/>
          <a:p>
            <a:pPr algn="ctr">
              <a:lnSpc>
                <a:spcPts val="7923"/>
              </a:lnSpc>
            </a:pPr>
            <a:r>
              <a:rPr lang="en-US" sz="5659" spc="322">
                <a:solidFill>
                  <a:srgbClr val="232E54"/>
                </a:solidFill>
                <a:latin typeface="Tek Tall Arabic Bold"/>
              </a:rPr>
              <a:t>Framework</a:t>
            </a:r>
          </a:p>
        </p:txBody>
      </p:sp>
      <p:grpSp>
        <p:nvGrpSpPr>
          <p:cNvPr name="Group 20" id="20"/>
          <p:cNvGrpSpPr/>
          <p:nvPr/>
        </p:nvGrpSpPr>
        <p:grpSpPr>
          <a:xfrm rot="0">
            <a:off x="1028700" y="5461823"/>
            <a:ext cx="16230600" cy="4338048"/>
            <a:chOff x="0" y="0"/>
            <a:chExt cx="10696975" cy="2859043"/>
          </a:xfrm>
        </p:grpSpPr>
        <p:sp>
          <p:nvSpPr>
            <p:cNvPr name="Freeform 21" id="21"/>
            <p:cNvSpPr/>
            <p:nvPr/>
          </p:nvSpPr>
          <p:spPr>
            <a:xfrm flipH="false" flipV="false" rot="0">
              <a:off x="0" y="0"/>
              <a:ext cx="10696975" cy="2859044"/>
            </a:xfrm>
            <a:custGeom>
              <a:avLst/>
              <a:gdLst/>
              <a:ahLst/>
              <a:cxnLst/>
              <a:rect r="r" b="b" t="t" l="l"/>
              <a:pathLst>
                <a:path h="2859044" w="10696975">
                  <a:moveTo>
                    <a:pt x="14787" y="0"/>
                  </a:moveTo>
                  <a:lnTo>
                    <a:pt x="10682188" y="0"/>
                  </a:lnTo>
                  <a:cubicBezTo>
                    <a:pt x="10690354" y="0"/>
                    <a:pt x="10696975" y="6620"/>
                    <a:pt x="10696975" y="14787"/>
                  </a:cubicBezTo>
                  <a:lnTo>
                    <a:pt x="10696975" y="2844257"/>
                  </a:lnTo>
                  <a:cubicBezTo>
                    <a:pt x="10696975" y="2852423"/>
                    <a:pt x="10690354" y="2859044"/>
                    <a:pt x="10682188" y="2859044"/>
                  </a:cubicBezTo>
                  <a:lnTo>
                    <a:pt x="14787" y="2859044"/>
                  </a:lnTo>
                  <a:cubicBezTo>
                    <a:pt x="6620" y="2859044"/>
                    <a:pt x="0" y="2852423"/>
                    <a:pt x="0" y="2844257"/>
                  </a:cubicBezTo>
                  <a:lnTo>
                    <a:pt x="0" y="14787"/>
                  </a:lnTo>
                  <a:cubicBezTo>
                    <a:pt x="0" y="6620"/>
                    <a:pt x="6620" y="0"/>
                    <a:pt x="14787" y="0"/>
                  </a:cubicBezTo>
                  <a:close/>
                </a:path>
              </a:pathLst>
            </a:custGeom>
            <a:gradFill rotWithShape="true">
              <a:gsLst>
                <a:gs pos="0">
                  <a:srgbClr val="3C1C96">
                    <a:alpha val="100000"/>
                  </a:srgbClr>
                </a:gs>
                <a:gs pos="50000">
                  <a:srgbClr val="8502A6">
                    <a:alpha val="100000"/>
                  </a:srgbClr>
                </a:gs>
                <a:gs pos="100000">
                  <a:srgbClr val="702BB4">
                    <a:alpha val="100000"/>
                  </a:srgbClr>
                </a:gs>
              </a:gsLst>
              <a:path path="circle">
                <a:fillToRect l="0" r="100000" t="0" b="100000"/>
              </a:path>
              <a:tileRect r="0" l="-100000" b="0" t="-100000"/>
            </a:gradFill>
            <a:ln w="95250" cap="rnd">
              <a:solidFill>
                <a:srgbClr val="FFFFFF"/>
              </a:solidFill>
              <a:prstDash val="solid"/>
              <a:round/>
            </a:ln>
          </p:spPr>
        </p:sp>
        <p:sp>
          <p:nvSpPr>
            <p:cNvPr name="TextBox 22" id="22"/>
            <p:cNvSpPr txBox="true"/>
            <p:nvPr/>
          </p:nvSpPr>
          <p:spPr>
            <a:xfrm>
              <a:off x="0" y="28575"/>
              <a:ext cx="10696975" cy="2830468"/>
            </a:xfrm>
            <a:prstGeom prst="rect">
              <a:avLst/>
            </a:prstGeom>
          </p:spPr>
          <p:txBody>
            <a:bodyPr anchor="ctr" rtlCol="false" tIns="50800" lIns="50800" bIns="50800" rIns="50800"/>
            <a:lstStyle/>
            <a:p>
              <a:pPr algn="ctr">
                <a:lnSpc>
                  <a:spcPts val="2386"/>
                </a:lnSpc>
              </a:pPr>
            </a:p>
          </p:txBody>
        </p:sp>
      </p:grpSp>
      <p:sp>
        <p:nvSpPr>
          <p:cNvPr name="TextBox 23" id="23"/>
          <p:cNvSpPr txBox="true"/>
          <p:nvPr/>
        </p:nvSpPr>
        <p:spPr>
          <a:xfrm rot="0">
            <a:off x="1227775" y="6414727"/>
            <a:ext cx="15633941" cy="3033392"/>
          </a:xfrm>
          <a:prstGeom prst="rect">
            <a:avLst/>
          </a:prstGeom>
        </p:spPr>
        <p:txBody>
          <a:bodyPr anchor="t" rtlCol="false" tIns="0" lIns="0" bIns="0" rIns="0">
            <a:spAutoFit/>
          </a:bodyPr>
          <a:lstStyle/>
          <a:p>
            <a:pPr algn="just" marL="927383" indent="-463691" lvl="1">
              <a:lnSpc>
                <a:spcPts val="6013"/>
              </a:lnSpc>
              <a:buFont typeface="Arial"/>
              <a:buChar char="•"/>
            </a:pPr>
            <a:r>
              <a:rPr lang="en-US" sz="4295" spc="34">
                <a:solidFill>
                  <a:srgbClr val="FFFFFF"/>
                </a:solidFill>
                <a:latin typeface="TT Chocolates Bold"/>
              </a:rPr>
              <a:t>Node.js :</a:t>
            </a:r>
            <a:r>
              <a:rPr lang="en-US" sz="4295" spc="34">
                <a:solidFill>
                  <a:srgbClr val="FFFFFF"/>
                </a:solidFill>
                <a:latin typeface="TT Chocolates"/>
              </a:rPr>
              <a:t> A JavaScript runtime for building server-side applications. </a:t>
            </a:r>
          </a:p>
          <a:p>
            <a:pPr algn="just" marL="927383" indent="-463691" lvl="1">
              <a:lnSpc>
                <a:spcPts val="6013"/>
              </a:lnSpc>
              <a:buFont typeface="Arial"/>
              <a:buChar char="•"/>
            </a:pPr>
            <a:r>
              <a:rPr lang="en-US" sz="4295" spc="34">
                <a:solidFill>
                  <a:srgbClr val="FFFFFF"/>
                </a:solidFill>
                <a:latin typeface="TT Chocolates Bold"/>
              </a:rPr>
              <a:t>Express.js : </a:t>
            </a:r>
            <a:r>
              <a:rPr lang="en-US" sz="4295" spc="34">
                <a:solidFill>
                  <a:srgbClr val="FFFFFF"/>
                </a:solidFill>
                <a:latin typeface="TT Chocolates"/>
              </a:rPr>
              <a:t>A web application framework for Node.js, providing a robust set of features for web and mobile applications.</a:t>
            </a:r>
          </a:p>
        </p:txBody>
      </p:sp>
      <p:sp>
        <p:nvSpPr>
          <p:cNvPr name="TextBox 24" id="24"/>
          <p:cNvSpPr txBox="true"/>
          <p:nvPr/>
        </p:nvSpPr>
        <p:spPr>
          <a:xfrm rot="0">
            <a:off x="4908089" y="5759429"/>
            <a:ext cx="8471821" cy="683873"/>
          </a:xfrm>
          <a:prstGeom prst="rect">
            <a:avLst/>
          </a:prstGeom>
        </p:spPr>
        <p:txBody>
          <a:bodyPr anchor="t" rtlCol="false" tIns="0" lIns="0" bIns="0" rIns="0">
            <a:spAutoFit/>
          </a:bodyPr>
          <a:lstStyle/>
          <a:p>
            <a:pPr algn="ctr">
              <a:lnSpc>
                <a:spcPts val="5144"/>
              </a:lnSpc>
              <a:spcBef>
                <a:spcPct val="0"/>
              </a:spcBef>
            </a:pPr>
            <a:r>
              <a:rPr lang="en-US" sz="4899" spc="39">
                <a:solidFill>
                  <a:srgbClr val="FFFFFF"/>
                </a:solidFill>
                <a:latin typeface="Tomorrow Bold"/>
              </a:rPr>
              <a:t>Application  Backend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3736863" y="312991"/>
            <a:ext cx="18116952" cy="12867951"/>
          </a:xfrm>
          <a:custGeom>
            <a:avLst/>
            <a:gdLst/>
            <a:ahLst/>
            <a:cxnLst/>
            <a:rect r="r" b="b" t="t" l="l"/>
            <a:pathLst>
              <a:path h="12867951" w="18116952">
                <a:moveTo>
                  <a:pt x="0" y="0"/>
                </a:moveTo>
                <a:lnTo>
                  <a:pt x="18116952" y="0"/>
                </a:lnTo>
                <a:lnTo>
                  <a:pt x="18116952" y="12867951"/>
                </a:lnTo>
                <a:lnTo>
                  <a:pt x="0" y="12867951"/>
                </a:lnTo>
                <a:lnTo>
                  <a:pt x="0" y="0"/>
                </a:lnTo>
                <a:close/>
              </a:path>
            </a:pathLst>
          </a:custGeom>
          <a:blipFill>
            <a:blip r:embed="rId3">
              <a:alphaModFix amt="53000"/>
            </a:blip>
            <a:stretch>
              <a:fillRect l="0" t="0" r="0" b="0"/>
            </a:stretch>
          </a:blipFill>
        </p:spPr>
      </p:sp>
      <p:grpSp>
        <p:nvGrpSpPr>
          <p:cNvPr name="Group 4" id="4"/>
          <p:cNvGrpSpPr/>
          <p:nvPr/>
        </p:nvGrpSpPr>
        <p:grpSpPr>
          <a:xfrm rot="0">
            <a:off x="0" y="0"/>
            <a:ext cx="6435961" cy="10287000"/>
            <a:chOff x="0" y="0"/>
            <a:chExt cx="997099" cy="1593725"/>
          </a:xfrm>
        </p:grpSpPr>
        <p:sp>
          <p:nvSpPr>
            <p:cNvPr name="Freeform 5" id="5"/>
            <p:cNvSpPr/>
            <p:nvPr/>
          </p:nvSpPr>
          <p:spPr>
            <a:xfrm flipH="false" flipV="false" rot="0">
              <a:off x="0" y="0"/>
              <a:ext cx="997099" cy="1593725"/>
            </a:xfrm>
            <a:custGeom>
              <a:avLst/>
              <a:gdLst/>
              <a:ahLst/>
              <a:cxnLst/>
              <a:rect r="r" b="b" t="t" l="l"/>
              <a:pathLst>
                <a:path h="1593725" w="997099">
                  <a:moveTo>
                    <a:pt x="0" y="0"/>
                  </a:moveTo>
                  <a:lnTo>
                    <a:pt x="997099" y="0"/>
                  </a:lnTo>
                  <a:lnTo>
                    <a:pt x="997099" y="1593725"/>
                  </a:lnTo>
                  <a:lnTo>
                    <a:pt x="0" y="1593725"/>
                  </a:lnTo>
                  <a:close/>
                </a:path>
              </a:pathLst>
            </a:custGeom>
            <a:blipFill>
              <a:blip r:embed="rId4"/>
              <a:stretch>
                <a:fillRect l="-62165" t="0" r="-62165" b="0"/>
              </a:stretch>
            </a:blipFill>
          </p:spPr>
        </p:sp>
      </p:grpSp>
      <p:grpSp>
        <p:nvGrpSpPr>
          <p:cNvPr name="Group 6" id="6"/>
          <p:cNvGrpSpPr/>
          <p:nvPr/>
        </p:nvGrpSpPr>
        <p:grpSpPr>
          <a:xfrm rot="0">
            <a:off x="7690385" y="3133848"/>
            <a:ext cx="9252992" cy="1425908"/>
            <a:chOff x="0" y="0"/>
            <a:chExt cx="12337322" cy="1901210"/>
          </a:xfrm>
        </p:grpSpPr>
        <p:grpSp>
          <p:nvGrpSpPr>
            <p:cNvPr name="Group 7" id="7"/>
            <p:cNvGrpSpPr/>
            <p:nvPr/>
          </p:nvGrpSpPr>
          <p:grpSpPr>
            <a:xfrm rot="0">
              <a:off x="277135" y="193489"/>
              <a:ext cx="12060188" cy="1707722"/>
              <a:chOff x="0" y="0"/>
              <a:chExt cx="3151759" cy="446289"/>
            </a:xfrm>
          </p:grpSpPr>
          <p:sp>
            <p:nvSpPr>
              <p:cNvPr name="Freeform 8" id="8"/>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E57EFF"/>
              </a:solidFill>
              <a:ln w="47625" cap="rnd">
                <a:solidFill>
                  <a:srgbClr val="000000"/>
                </a:solidFill>
                <a:prstDash val="solid"/>
                <a:round/>
              </a:ln>
            </p:spPr>
          </p:sp>
          <p:sp>
            <p:nvSpPr>
              <p:cNvPr name="TextBox 9" id="9"/>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nvGrpSpPr>
            <p:cNvPr name="Group 10" id="10"/>
            <p:cNvGrpSpPr/>
            <p:nvPr/>
          </p:nvGrpSpPr>
          <p:grpSpPr>
            <a:xfrm rot="0">
              <a:off x="0" y="0"/>
              <a:ext cx="12060188" cy="1707722"/>
              <a:chOff x="0" y="0"/>
              <a:chExt cx="3151759" cy="446289"/>
            </a:xfrm>
          </p:grpSpPr>
          <p:sp>
            <p:nvSpPr>
              <p:cNvPr name="Freeform 11" id="11"/>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FFFFFF"/>
              </a:solidFill>
              <a:ln w="47625" cap="rnd">
                <a:solidFill>
                  <a:srgbClr val="000000"/>
                </a:solidFill>
                <a:prstDash val="solid"/>
                <a:round/>
              </a:ln>
            </p:spPr>
          </p:sp>
          <p:sp>
            <p:nvSpPr>
              <p:cNvPr name="TextBox 12" id="12"/>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sp>
          <p:nvSpPr>
            <p:cNvPr name="TextBox 13" id="13"/>
            <p:cNvSpPr txBox="true"/>
            <p:nvPr/>
          </p:nvSpPr>
          <p:spPr>
            <a:xfrm rot="0">
              <a:off x="2069745" y="433309"/>
              <a:ext cx="8576775" cy="948866"/>
            </a:xfrm>
            <a:prstGeom prst="rect">
              <a:avLst/>
            </a:prstGeom>
          </p:spPr>
          <p:txBody>
            <a:bodyPr anchor="t" rtlCol="false" tIns="0" lIns="0" bIns="0" rIns="0">
              <a:spAutoFit/>
            </a:bodyPr>
            <a:lstStyle/>
            <a:p>
              <a:pPr algn="ctr">
                <a:lnSpc>
                  <a:spcPts val="5998"/>
                </a:lnSpc>
              </a:pPr>
              <a:r>
                <a:rPr lang="en-US" sz="4284" spc="338">
                  <a:solidFill>
                    <a:srgbClr val="232E54"/>
                  </a:solidFill>
                  <a:latin typeface="Tek Tall Arabic Bold"/>
                </a:rPr>
                <a:t>1. Anonymous Reporting</a:t>
              </a:r>
            </a:p>
          </p:txBody>
        </p:sp>
      </p:grpSp>
      <p:sp>
        <p:nvSpPr>
          <p:cNvPr name="Freeform 14" id="14"/>
          <p:cNvSpPr/>
          <p:nvPr/>
        </p:nvSpPr>
        <p:spPr>
          <a:xfrm flipH="false" flipV="false" rot="0">
            <a:off x="-3061994" y="9258300"/>
            <a:ext cx="7315200" cy="1064029"/>
          </a:xfrm>
          <a:custGeom>
            <a:avLst/>
            <a:gdLst/>
            <a:ahLst/>
            <a:cxnLst/>
            <a:rect r="r" b="b" t="t" l="l"/>
            <a:pathLst>
              <a:path h="1064029" w="7315200">
                <a:moveTo>
                  <a:pt x="0" y="0"/>
                </a:moveTo>
                <a:lnTo>
                  <a:pt x="7315200" y="0"/>
                </a:lnTo>
                <a:lnTo>
                  <a:pt x="7315200" y="1064029"/>
                </a:lnTo>
                <a:lnTo>
                  <a:pt x="0" y="10640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7498059" y="356440"/>
            <a:ext cx="9445318" cy="2777408"/>
          </a:xfrm>
          <a:prstGeom prst="rect">
            <a:avLst/>
          </a:prstGeom>
        </p:spPr>
        <p:txBody>
          <a:bodyPr anchor="t" rtlCol="false" tIns="0" lIns="0" bIns="0" rIns="0">
            <a:spAutoFit/>
          </a:bodyPr>
          <a:lstStyle/>
          <a:p>
            <a:pPr>
              <a:lnSpc>
                <a:spcPts val="22789"/>
              </a:lnSpc>
            </a:pPr>
            <a:r>
              <a:rPr lang="en-US" sz="16278">
                <a:solidFill>
                  <a:srgbClr val="FFFFFF"/>
                </a:solidFill>
                <a:latin typeface="Ara Hamah Alfidaa"/>
              </a:rPr>
              <a:t>App Features</a:t>
            </a:r>
          </a:p>
        </p:txBody>
      </p:sp>
      <p:grpSp>
        <p:nvGrpSpPr>
          <p:cNvPr name="Group 16" id="16"/>
          <p:cNvGrpSpPr/>
          <p:nvPr/>
        </p:nvGrpSpPr>
        <p:grpSpPr>
          <a:xfrm rot="0">
            <a:off x="7571252" y="4950280"/>
            <a:ext cx="9491258" cy="4703628"/>
            <a:chOff x="0" y="0"/>
            <a:chExt cx="12655011" cy="6271504"/>
          </a:xfrm>
        </p:grpSpPr>
        <p:grpSp>
          <p:nvGrpSpPr>
            <p:cNvPr name="Group 17" id="17"/>
            <p:cNvGrpSpPr/>
            <p:nvPr/>
          </p:nvGrpSpPr>
          <p:grpSpPr>
            <a:xfrm rot="0">
              <a:off x="0" y="0"/>
              <a:ext cx="12655011" cy="6271504"/>
              <a:chOff x="0" y="0"/>
              <a:chExt cx="2499755" cy="1238816"/>
            </a:xfrm>
          </p:grpSpPr>
          <p:sp>
            <p:nvSpPr>
              <p:cNvPr name="Freeform 18" id="18"/>
              <p:cNvSpPr/>
              <p:nvPr/>
            </p:nvSpPr>
            <p:spPr>
              <a:xfrm flipH="false" flipV="false" rot="0">
                <a:off x="0" y="0"/>
                <a:ext cx="2499755" cy="1238816"/>
              </a:xfrm>
              <a:custGeom>
                <a:avLst/>
                <a:gdLst/>
                <a:ahLst/>
                <a:cxnLst/>
                <a:rect r="r" b="b" t="t" l="l"/>
                <a:pathLst>
                  <a:path h="1238816" w="2499755">
                    <a:moveTo>
                      <a:pt x="25286" y="0"/>
                    </a:moveTo>
                    <a:lnTo>
                      <a:pt x="2474469" y="0"/>
                    </a:lnTo>
                    <a:cubicBezTo>
                      <a:pt x="2481175" y="0"/>
                      <a:pt x="2487607" y="2664"/>
                      <a:pt x="2492349" y="7406"/>
                    </a:cubicBezTo>
                    <a:cubicBezTo>
                      <a:pt x="2497091" y="12148"/>
                      <a:pt x="2499755" y="18580"/>
                      <a:pt x="2499755" y="25286"/>
                    </a:cubicBezTo>
                    <a:lnTo>
                      <a:pt x="2499755" y="1213529"/>
                    </a:lnTo>
                    <a:cubicBezTo>
                      <a:pt x="2499755" y="1220236"/>
                      <a:pt x="2497091" y="1226667"/>
                      <a:pt x="2492349" y="1231409"/>
                    </a:cubicBezTo>
                    <a:cubicBezTo>
                      <a:pt x="2487607" y="1236151"/>
                      <a:pt x="2481175" y="1238816"/>
                      <a:pt x="2474469" y="1238816"/>
                    </a:cubicBezTo>
                    <a:lnTo>
                      <a:pt x="25286" y="1238816"/>
                    </a:lnTo>
                    <a:cubicBezTo>
                      <a:pt x="18580" y="1238816"/>
                      <a:pt x="12148" y="1236151"/>
                      <a:pt x="7406" y="1231409"/>
                    </a:cubicBezTo>
                    <a:cubicBezTo>
                      <a:pt x="2664" y="1226667"/>
                      <a:pt x="0" y="1220236"/>
                      <a:pt x="0" y="1213529"/>
                    </a:cubicBezTo>
                    <a:lnTo>
                      <a:pt x="0" y="25286"/>
                    </a:lnTo>
                    <a:cubicBezTo>
                      <a:pt x="0" y="18580"/>
                      <a:pt x="2664" y="12148"/>
                      <a:pt x="7406" y="7406"/>
                    </a:cubicBezTo>
                    <a:cubicBezTo>
                      <a:pt x="12148" y="2664"/>
                      <a:pt x="18580" y="0"/>
                      <a:pt x="25286" y="0"/>
                    </a:cubicBezTo>
                    <a:close/>
                  </a:path>
                </a:pathLst>
              </a:custGeom>
              <a:gradFill rotWithShape="true">
                <a:gsLst>
                  <a:gs pos="0">
                    <a:srgbClr val="8502A6">
                      <a:alpha val="100000"/>
                    </a:srgbClr>
                  </a:gs>
                  <a:gs pos="50000">
                    <a:srgbClr val="702BB4">
                      <a:alpha val="100000"/>
                    </a:srgbClr>
                  </a:gs>
                  <a:gs pos="100000">
                    <a:srgbClr val="3C1C96">
                      <a:alpha val="100000"/>
                    </a:srgbClr>
                  </a:gs>
                </a:gsLst>
                <a:path path="circle">
                  <a:fillToRect l="0" r="100000" t="0" b="100000"/>
                </a:path>
                <a:tileRect r="0" l="-100000" b="0" t="-100000"/>
              </a:gradFill>
              <a:ln w="95250" cap="rnd">
                <a:solidFill>
                  <a:srgbClr val="FFFFFF"/>
                </a:solidFill>
                <a:prstDash val="solid"/>
                <a:round/>
              </a:ln>
            </p:spPr>
          </p:sp>
          <p:sp>
            <p:nvSpPr>
              <p:cNvPr name="TextBox 19" id="19"/>
              <p:cNvSpPr txBox="true"/>
              <p:nvPr/>
            </p:nvSpPr>
            <p:spPr>
              <a:xfrm>
                <a:off x="0" y="28575"/>
                <a:ext cx="2499755" cy="1210241"/>
              </a:xfrm>
              <a:prstGeom prst="rect">
                <a:avLst/>
              </a:prstGeom>
            </p:spPr>
            <p:txBody>
              <a:bodyPr anchor="ctr" rtlCol="false" tIns="50800" lIns="50800" bIns="50800" rIns="50800"/>
              <a:lstStyle/>
              <a:p>
                <a:pPr algn="ctr">
                  <a:lnSpc>
                    <a:spcPts val="2386"/>
                  </a:lnSpc>
                </a:pPr>
              </a:p>
            </p:txBody>
          </p:sp>
        </p:grpSp>
        <p:sp>
          <p:nvSpPr>
            <p:cNvPr name="TextBox 20" id="20"/>
            <p:cNvSpPr txBox="true"/>
            <p:nvPr/>
          </p:nvSpPr>
          <p:spPr>
            <a:xfrm rot="0">
              <a:off x="407777" y="657542"/>
              <a:ext cx="11521769" cy="4870694"/>
            </a:xfrm>
            <a:prstGeom prst="rect">
              <a:avLst/>
            </a:prstGeom>
          </p:spPr>
          <p:txBody>
            <a:bodyPr anchor="t" rtlCol="false" tIns="0" lIns="0" bIns="0" rIns="0">
              <a:spAutoFit/>
            </a:bodyPr>
            <a:lstStyle/>
            <a:p>
              <a:pPr algn="just">
                <a:lnSpc>
                  <a:spcPts val="5876"/>
                </a:lnSpc>
                <a:spcBef>
                  <a:spcPct val="0"/>
                </a:spcBef>
              </a:pPr>
              <a:r>
                <a:rPr lang="en-US" sz="4197" spc="33">
                  <a:solidFill>
                    <a:srgbClr val="FFFFFF"/>
                  </a:solidFill>
                  <a:latin typeface="TT Chocolates"/>
                </a:rPr>
                <a:t> Enable users to submit crime reports anonymously, ensuring the protection of their privacy and encouraging a higher level of community participation in providing information</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168330" y="699123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74099" y="1028700"/>
            <a:ext cx="7506743" cy="1425908"/>
            <a:chOff x="0" y="0"/>
            <a:chExt cx="10008991" cy="1901210"/>
          </a:xfrm>
        </p:grpSpPr>
        <p:grpSp>
          <p:nvGrpSpPr>
            <p:cNvPr name="Group 5" id="5"/>
            <p:cNvGrpSpPr/>
            <p:nvPr/>
          </p:nvGrpSpPr>
          <p:grpSpPr>
            <a:xfrm rot="0">
              <a:off x="277135" y="193489"/>
              <a:ext cx="9731856" cy="1707722"/>
              <a:chOff x="0" y="0"/>
              <a:chExt cx="2543282" cy="446289"/>
            </a:xfrm>
          </p:grpSpPr>
          <p:sp>
            <p:nvSpPr>
              <p:cNvPr name="Freeform 6" id="6"/>
              <p:cNvSpPr/>
              <p:nvPr/>
            </p:nvSpPr>
            <p:spPr>
              <a:xfrm flipH="false" flipV="false" rot="0">
                <a:off x="0" y="0"/>
                <a:ext cx="2543283" cy="446289"/>
              </a:xfrm>
              <a:custGeom>
                <a:avLst/>
                <a:gdLst/>
                <a:ahLst/>
                <a:cxnLst/>
                <a:rect r="r" b="b" t="t" l="l"/>
                <a:pathLst>
                  <a:path h="446289" w="2543283">
                    <a:moveTo>
                      <a:pt x="65763" y="0"/>
                    </a:moveTo>
                    <a:lnTo>
                      <a:pt x="2477519" y="0"/>
                    </a:lnTo>
                    <a:cubicBezTo>
                      <a:pt x="2494961" y="0"/>
                      <a:pt x="2511688" y="6929"/>
                      <a:pt x="2524021" y="19262"/>
                    </a:cubicBezTo>
                    <a:cubicBezTo>
                      <a:pt x="2536354" y="31595"/>
                      <a:pt x="2543283" y="48322"/>
                      <a:pt x="2543283" y="65763"/>
                    </a:cubicBezTo>
                    <a:lnTo>
                      <a:pt x="2543283" y="380526"/>
                    </a:lnTo>
                    <a:cubicBezTo>
                      <a:pt x="2543283" y="416846"/>
                      <a:pt x="2513839" y="446289"/>
                      <a:pt x="2477519" y="446289"/>
                    </a:cubicBezTo>
                    <a:lnTo>
                      <a:pt x="65763" y="446289"/>
                    </a:lnTo>
                    <a:cubicBezTo>
                      <a:pt x="48322" y="446289"/>
                      <a:pt x="31595" y="439360"/>
                      <a:pt x="19262" y="427027"/>
                    </a:cubicBezTo>
                    <a:cubicBezTo>
                      <a:pt x="6929" y="414694"/>
                      <a:pt x="0" y="397967"/>
                      <a:pt x="0" y="380526"/>
                    </a:cubicBezTo>
                    <a:lnTo>
                      <a:pt x="0" y="65763"/>
                    </a:lnTo>
                    <a:cubicBezTo>
                      <a:pt x="0" y="48322"/>
                      <a:pt x="6929" y="31595"/>
                      <a:pt x="19262" y="19262"/>
                    </a:cubicBezTo>
                    <a:cubicBezTo>
                      <a:pt x="31595" y="6929"/>
                      <a:pt x="48322" y="0"/>
                      <a:pt x="65763" y="0"/>
                    </a:cubicBezTo>
                    <a:close/>
                  </a:path>
                </a:pathLst>
              </a:custGeom>
              <a:solidFill>
                <a:srgbClr val="E57EFF"/>
              </a:solidFill>
              <a:ln w="47625" cap="rnd">
                <a:solidFill>
                  <a:srgbClr val="000000"/>
                </a:solidFill>
                <a:prstDash val="solid"/>
                <a:round/>
              </a:ln>
            </p:spPr>
          </p:sp>
          <p:sp>
            <p:nvSpPr>
              <p:cNvPr name="TextBox 7" id="7"/>
              <p:cNvSpPr txBox="true"/>
              <p:nvPr/>
            </p:nvSpPr>
            <p:spPr>
              <a:xfrm>
                <a:off x="0" y="28575"/>
                <a:ext cx="2543282" cy="417714"/>
              </a:xfrm>
              <a:prstGeom prst="rect">
                <a:avLst/>
              </a:prstGeom>
            </p:spPr>
            <p:txBody>
              <a:bodyPr anchor="ctr" rtlCol="false" tIns="38397" lIns="38397" bIns="38397" rIns="38397"/>
              <a:lstStyle/>
              <a:p>
                <a:pPr algn="ctr">
                  <a:lnSpc>
                    <a:spcPts val="2386"/>
                  </a:lnSpc>
                </a:pPr>
              </a:p>
            </p:txBody>
          </p:sp>
        </p:grpSp>
        <p:grpSp>
          <p:nvGrpSpPr>
            <p:cNvPr name="Group 8" id="8"/>
            <p:cNvGrpSpPr/>
            <p:nvPr/>
          </p:nvGrpSpPr>
          <p:grpSpPr>
            <a:xfrm rot="0">
              <a:off x="0" y="0"/>
              <a:ext cx="9680591" cy="1707722"/>
              <a:chOff x="0" y="0"/>
              <a:chExt cx="2529885" cy="446289"/>
            </a:xfrm>
          </p:grpSpPr>
          <p:sp>
            <p:nvSpPr>
              <p:cNvPr name="Freeform 9" id="9"/>
              <p:cNvSpPr/>
              <p:nvPr/>
            </p:nvSpPr>
            <p:spPr>
              <a:xfrm flipH="false" flipV="false" rot="0">
                <a:off x="0" y="0"/>
                <a:ext cx="2529885" cy="446289"/>
              </a:xfrm>
              <a:custGeom>
                <a:avLst/>
                <a:gdLst/>
                <a:ahLst/>
                <a:cxnLst/>
                <a:rect r="r" b="b" t="t" l="l"/>
                <a:pathLst>
                  <a:path h="446289" w="2529885">
                    <a:moveTo>
                      <a:pt x="66112" y="0"/>
                    </a:moveTo>
                    <a:lnTo>
                      <a:pt x="2463774" y="0"/>
                    </a:lnTo>
                    <a:cubicBezTo>
                      <a:pt x="2481307" y="0"/>
                      <a:pt x="2498123" y="6965"/>
                      <a:pt x="2510522" y="19364"/>
                    </a:cubicBezTo>
                    <a:cubicBezTo>
                      <a:pt x="2522920" y="31762"/>
                      <a:pt x="2529885" y="48578"/>
                      <a:pt x="2529885" y="66112"/>
                    </a:cubicBezTo>
                    <a:lnTo>
                      <a:pt x="2529885" y="380177"/>
                    </a:lnTo>
                    <a:cubicBezTo>
                      <a:pt x="2529885" y="416690"/>
                      <a:pt x="2500286" y="446289"/>
                      <a:pt x="2463774" y="446289"/>
                    </a:cubicBezTo>
                    <a:lnTo>
                      <a:pt x="66112" y="446289"/>
                    </a:lnTo>
                    <a:cubicBezTo>
                      <a:pt x="48578" y="446289"/>
                      <a:pt x="31762" y="439324"/>
                      <a:pt x="19364" y="426925"/>
                    </a:cubicBezTo>
                    <a:cubicBezTo>
                      <a:pt x="6965" y="414527"/>
                      <a:pt x="0" y="397711"/>
                      <a:pt x="0" y="380177"/>
                    </a:cubicBezTo>
                    <a:lnTo>
                      <a:pt x="0" y="66112"/>
                    </a:lnTo>
                    <a:cubicBezTo>
                      <a:pt x="0" y="29599"/>
                      <a:pt x="29599" y="0"/>
                      <a:pt x="66112" y="0"/>
                    </a:cubicBezTo>
                    <a:close/>
                  </a:path>
                </a:pathLst>
              </a:custGeom>
              <a:solidFill>
                <a:srgbClr val="FFFFFF"/>
              </a:solidFill>
              <a:ln w="47625" cap="rnd">
                <a:solidFill>
                  <a:srgbClr val="000000"/>
                </a:solidFill>
                <a:prstDash val="solid"/>
                <a:round/>
              </a:ln>
            </p:spPr>
          </p:sp>
          <p:sp>
            <p:nvSpPr>
              <p:cNvPr name="TextBox 10" id="10"/>
              <p:cNvSpPr txBox="true"/>
              <p:nvPr/>
            </p:nvSpPr>
            <p:spPr>
              <a:xfrm>
                <a:off x="0" y="28575"/>
                <a:ext cx="2529885" cy="417714"/>
              </a:xfrm>
              <a:prstGeom prst="rect">
                <a:avLst/>
              </a:prstGeom>
            </p:spPr>
            <p:txBody>
              <a:bodyPr anchor="ctr" rtlCol="false" tIns="38397" lIns="38397" bIns="38397" rIns="38397"/>
              <a:lstStyle/>
              <a:p>
                <a:pPr algn="ctr">
                  <a:lnSpc>
                    <a:spcPts val="2386"/>
                  </a:lnSpc>
                </a:pPr>
              </a:p>
            </p:txBody>
          </p:sp>
        </p:grpSp>
        <p:sp>
          <p:nvSpPr>
            <p:cNvPr name="TextBox 11" id="11"/>
            <p:cNvSpPr txBox="true"/>
            <p:nvPr/>
          </p:nvSpPr>
          <p:spPr>
            <a:xfrm rot="0">
              <a:off x="1130517" y="448959"/>
              <a:ext cx="7747956" cy="917568"/>
            </a:xfrm>
            <a:prstGeom prst="rect">
              <a:avLst/>
            </a:prstGeom>
          </p:spPr>
          <p:txBody>
            <a:bodyPr anchor="t" rtlCol="false" tIns="0" lIns="0" bIns="0" rIns="0">
              <a:spAutoFit/>
            </a:bodyPr>
            <a:lstStyle/>
            <a:p>
              <a:pPr algn="ctr">
                <a:lnSpc>
                  <a:spcPts val="5765"/>
                </a:lnSpc>
              </a:pPr>
              <a:r>
                <a:rPr lang="en-US" sz="4118" spc="292">
                  <a:solidFill>
                    <a:srgbClr val="232E54"/>
                  </a:solidFill>
                  <a:latin typeface="Tek Tall Arabic Bold"/>
                </a:rPr>
                <a:t>2. Live Location Sharing</a:t>
              </a:r>
            </a:p>
          </p:txBody>
        </p:sp>
      </p:grpSp>
      <p:grpSp>
        <p:nvGrpSpPr>
          <p:cNvPr name="Group 12" id="12"/>
          <p:cNvGrpSpPr>
            <a:grpSpLocks noChangeAspect="true"/>
          </p:cNvGrpSpPr>
          <p:nvPr/>
        </p:nvGrpSpPr>
        <p:grpSpPr>
          <a:xfrm rot="0">
            <a:off x="1837703" y="2876432"/>
            <a:ext cx="6379535" cy="4114800"/>
            <a:chOff x="0" y="0"/>
            <a:chExt cx="6350000" cy="4095750"/>
          </a:xfrm>
        </p:grpSpPr>
        <p:sp>
          <p:nvSpPr>
            <p:cNvPr name="Freeform 13" id="13"/>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211" t="0" r="-211" b="0"/>
              </a:stretch>
            </a:blipFill>
          </p:spPr>
        </p:sp>
        <p:sp>
          <p:nvSpPr>
            <p:cNvPr name="Freeform 14" id="14"/>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15" id="15"/>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16" id="16"/>
          <p:cNvGrpSpPr/>
          <p:nvPr/>
        </p:nvGrpSpPr>
        <p:grpSpPr>
          <a:xfrm rot="0">
            <a:off x="1205510" y="7382602"/>
            <a:ext cx="7575333" cy="2252290"/>
            <a:chOff x="0" y="0"/>
            <a:chExt cx="10100444" cy="3003054"/>
          </a:xfrm>
        </p:grpSpPr>
        <p:grpSp>
          <p:nvGrpSpPr>
            <p:cNvPr name="Group 17" id="17"/>
            <p:cNvGrpSpPr/>
            <p:nvPr/>
          </p:nvGrpSpPr>
          <p:grpSpPr>
            <a:xfrm rot="0">
              <a:off x="0" y="0"/>
              <a:ext cx="10100444" cy="3003054"/>
              <a:chOff x="0" y="0"/>
              <a:chExt cx="1995149" cy="593196"/>
            </a:xfrm>
          </p:grpSpPr>
          <p:sp>
            <p:nvSpPr>
              <p:cNvPr name="Freeform 18" id="18"/>
              <p:cNvSpPr/>
              <p:nvPr/>
            </p:nvSpPr>
            <p:spPr>
              <a:xfrm flipH="false" flipV="false" rot="0">
                <a:off x="0" y="0"/>
                <a:ext cx="1995149" cy="593196"/>
              </a:xfrm>
              <a:custGeom>
                <a:avLst/>
                <a:gdLst/>
                <a:ahLst/>
                <a:cxnLst/>
                <a:rect r="r" b="b" t="t" l="l"/>
                <a:pathLst>
                  <a:path h="593196" w="1995149">
                    <a:moveTo>
                      <a:pt x="31682" y="0"/>
                    </a:moveTo>
                    <a:lnTo>
                      <a:pt x="1963468" y="0"/>
                    </a:lnTo>
                    <a:cubicBezTo>
                      <a:pt x="1980965" y="0"/>
                      <a:pt x="1995149" y="14184"/>
                      <a:pt x="1995149" y="31682"/>
                    </a:cubicBezTo>
                    <a:lnTo>
                      <a:pt x="1995149" y="561514"/>
                    </a:lnTo>
                    <a:cubicBezTo>
                      <a:pt x="1995149" y="569917"/>
                      <a:pt x="1991811" y="577975"/>
                      <a:pt x="1985870" y="583916"/>
                    </a:cubicBezTo>
                    <a:cubicBezTo>
                      <a:pt x="1979929" y="589858"/>
                      <a:pt x="1971870" y="593196"/>
                      <a:pt x="1963468" y="593196"/>
                    </a:cubicBezTo>
                    <a:lnTo>
                      <a:pt x="31682" y="593196"/>
                    </a:lnTo>
                    <a:cubicBezTo>
                      <a:pt x="23279" y="593196"/>
                      <a:pt x="15221" y="589858"/>
                      <a:pt x="9279" y="583916"/>
                    </a:cubicBezTo>
                    <a:cubicBezTo>
                      <a:pt x="3338" y="577975"/>
                      <a:pt x="0" y="569917"/>
                      <a:pt x="0" y="561514"/>
                    </a:cubicBezTo>
                    <a:lnTo>
                      <a:pt x="0" y="31682"/>
                    </a:lnTo>
                    <a:cubicBezTo>
                      <a:pt x="0" y="23279"/>
                      <a:pt x="3338" y="15221"/>
                      <a:pt x="9279" y="9279"/>
                    </a:cubicBezTo>
                    <a:cubicBezTo>
                      <a:pt x="15221" y="3338"/>
                      <a:pt x="23279" y="0"/>
                      <a:pt x="31682" y="0"/>
                    </a:cubicBezTo>
                    <a:close/>
                  </a:path>
                </a:pathLst>
              </a:custGeom>
              <a:gradFill rotWithShape="true">
                <a:gsLst>
                  <a:gs pos="0">
                    <a:srgbClr val="8502A6">
                      <a:alpha val="100000"/>
                    </a:srgbClr>
                  </a:gs>
                  <a:gs pos="50000">
                    <a:srgbClr val="3C1C96">
                      <a:alpha val="100000"/>
                    </a:srgbClr>
                  </a:gs>
                  <a:gs pos="100000">
                    <a:srgbClr val="702BB4">
                      <a:alpha val="100000"/>
                    </a:srgbClr>
                  </a:gs>
                </a:gsLst>
                <a:path path="circle">
                  <a:fillToRect l="0" r="100000" t="0" b="100000"/>
                </a:path>
                <a:tileRect r="0" l="-100000" b="0" t="-100000"/>
              </a:gradFill>
              <a:ln w="95250" cap="rnd">
                <a:solidFill>
                  <a:srgbClr val="FFFFFF"/>
                </a:solidFill>
                <a:prstDash val="solid"/>
                <a:round/>
              </a:ln>
            </p:spPr>
          </p:sp>
          <p:sp>
            <p:nvSpPr>
              <p:cNvPr name="TextBox 19" id="19"/>
              <p:cNvSpPr txBox="true"/>
              <p:nvPr/>
            </p:nvSpPr>
            <p:spPr>
              <a:xfrm>
                <a:off x="0" y="28575"/>
                <a:ext cx="1995149" cy="564621"/>
              </a:xfrm>
              <a:prstGeom prst="rect">
                <a:avLst/>
              </a:prstGeom>
            </p:spPr>
            <p:txBody>
              <a:bodyPr anchor="ctr" rtlCol="false" tIns="50800" lIns="50800" bIns="50800" rIns="50800"/>
              <a:lstStyle/>
              <a:p>
                <a:pPr algn="ctr">
                  <a:lnSpc>
                    <a:spcPts val="2386"/>
                  </a:lnSpc>
                </a:pPr>
              </a:p>
            </p:txBody>
          </p:sp>
        </p:grpSp>
        <p:sp>
          <p:nvSpPr>
            <p:cNvPr name="TextBox 20" id="20"/>
            <p:cNvSpPr txBox="true"/>
            <p:nvPr/>
          </p:nvSpPr>
          <p:spPr>
            <a:xfrm rot="0">
              <a:off x="384505" y="235509"/>
              <a:ext cx="9331434" cy="2407496"/>
            </a:xfrm>
            <a:prstGeom prst="rect">
              <a:avLst/>
            </a:prstGeom>
          </p:spPr>
          <p:txBody>
            <a:bodyPr anchor="t" rtlCol="false" tIns="0" lIns="0" bIns="0" rIns="0">
              <a:spAutoFit/>
            </a:bodyPr>
            <a:lstStyle/>
            <a:p>
              <a:pPr algn="just">
                <a:lnSpc>
                  <a:spcPts val="3640"/>
                </a:lnSpc>
                <a:spcBef>
                  <a:spcPct val="0"/>
                </a:spcBef>
              </a:pPr>
              <a:r>
                <a:rPr lang="en-US" sz="2600" spc="20">
                  <a:solidFill>
                    <a:srgbClr val="FFFFFF"/>
                  </a:solidFill>
                  <a:latin typeface="TT Chocolates"/>
                </a:rPr>
                <a:t>Empower users to share their real-time location with law enforcement and patrol vehicles, enabling a swift response to incidents and enhancing overall public safety</a:t>
              </a:r>
            </a:p>
          </p:txBody>
        </p:sp>
      </p:grpSp>
      <p:grpSp>
        <p:nvGrpSpPr>
          <p:cNvPr name="Group 21" id="21"/>
          <p:cNvGrpSpPr/>
          <p:nvPr/>
        </p:nvGrpSpPr>
        <p:grpSpPr>
          <a:xfrm rot="0">
            <a:off x="9500603" y="1028700"/>
            <a:ext cx="7506743" cy="1425908"/>
            <a:chOff x="0" y="0"/>
            <a:chExt cx="10008991" cy="1901210"/>
          </a:xfrm>
        </p:grpSpPr>
        <p:grpSp>
          <p:nvGrpSpPr>
            <p:cNvPr name="Group 22" id="22"/>
            <p:cNvGrpSpPr/>
            <p:nvPr/>
          </p:nvGrpSpPr>
          <p:grpSpPr>
            <a:xfrm rot="0">
              <a:off x="277135" y="193489"/>
              <a:ext cx="9731856" cy="1707722"/>
              <a:chOff x="0" y="0"/>
              <a:chExt cx="2543282" cy="446289"/>
            </a:xfrm>
          </p:grpSpPr>
          <p:sp>
            <p:nvSpPr>
              <p:cNvPr name="Freeform 23" id="23"/>
              <p:cNvSpPr/>
              <p:nvPr/>
            </p:nvSpPr>
            <p:spPr>
              <a:xfrm flipH="false" flipV="false" rot="0">
                <a:off x="0" y="0"/>
                <a:ext cx="2543283" cy="446289"/>
              </a:xfrm>
              <a:custGeom>
                <a:avLst/>
                <a:gdLst/>
                <a:ahLst/>
                <a:cxnLst/>
                <a:rect r="r" b="b" t="t" l="l"/>
                <a:pathLst>
                  <a:path h="446289" w="2543283">
                    <a:moveTo>
                      <a:pt x="65763" y="0"/>
                    </a:moveTo>
                    <a:lnTo>
                      <a:pt x="2477519" y="0"/>
                    </a:lnTo>
                    <a:cubicBezTo>
                      <a:pt x="2494961" y="0"/>
                      <a:pt x="2511688" y="6929"/>
                      <a:pt x="2524021" y="19262"/>
                    </a:cubicBezTo>
                    <a:cubicBezTo>
                      <a:pt x="2536354" y="31595"/>
                      <a:pt x="2543283" y="48322"/>
                      <a:pt x="2543283" y="65763"/>
                    </a:cubicBezTo>
                    <a:lnTo>
                      <a:pt x="2543283" y="380526"/>
                    </a:lnTo>
                    <a:cubicBezTo>
                      <a:pt x="2543283" y="416846"/>
                      <a:pt x="2513839" y="446289"/>
                      <a:pt x="2477519" y="446289"/>
                    </a:cubicBezTo>
                    <a:lnTo>
                      <a:pt x="65763" y="446289"/>
                    </a:lnTo>
                    <a:cubicBezTo>
                      <a:pt x="48322" y="446289"/>
                      <a:pt x="31595" y="439360"/>
                      <a:pt x="19262" y="427027"/>
                    </a:cubicBezTo>
                    <a:cubicBezTo>
                      <a:pt x="6929" y="414694"/>
                      <a:pt x="0" y="397967"/>
                      <a:pt x="0" y="380526"/>
                    </a:cubicBezTo>
                    <a:lnTo>
                      <a:pt x="0" y="65763"/>
                    </a:lnTo>
                    <a:cubicBezTo>
                      <a:pt x="0" y="48322"/>
                      <a:pt x="6929" y="31595"/>
                      <a:pt x="19262" y="19262"/>
                    </a:cubicBezTo>
                    <a:cubicBezTo>
                      <a:pt x="31595" y="6929"/>
                      <a:pt x="48322" y="0"/>
                      <a:pt x="65763" y="0"/>
                    </a:cubicBezTo>
                    <a:close/>
                  </a:path>
                </a:pathLst>
              </a:custGeom>
              <a:solidFill>
                <a:srgbClr val="E57EFF"/>
              </a:solidFill>
              <a:ln w="47625" cap="rnd">
                <a:solidFill>
                  <a:srgbClr val="000000"/>
                </a:solidFill>
                <a:prstDash val="solid"/>
                <a:round/>
              </a:ln>
            </p:spPr>
          </p:sp>
          <p:sp>
            <p:nvSpPr>
              <p:cNvPr name="TextBox 24" id="24"/>
              <p:cNvSpPr txBox="true"/>
              <p:nvPr/>
            </p:nvSpPr>
            <p:spPr>
              <a:xfrm>
                <a:off x="0" y="28575"/>
                <a:ext cx="2543282" cy="417714"/>
              </a:xfrm>
              <a:prstGeom prst="rect">
                <a:avLst/>
              </a:prstGeom>
            </p:spPr>
            <p:txBody>
              <a:bodyPr anchor="ctr" rtlCol="false" tIns="38397" lIns="38397" bIns="38397" rIns="38397"/>
              <a:lstStyle/>
              <a:p>
                <a:pPr algn="ctr">
                  <a:lnSpc>
                    <a:spcPts val="2386"/>
                  </a:lnSpc>
                </a:pPr>
              </a:p>
            </p:txBody>
          </p:sp>
        </p:grpSp>
        <p:grpSp>
          <p:nvGrpSpPr>
            <p:cNvPr name="Group 25" id="25"/>
            <p:cNvGrpSpPr/>
            <p:nvPr/>
          </p:nvGrpSpPr>
          <p:grpSpPr>
            <a:xfrm rot="0">
              <a:off x="0" y="0"/>
              <a:ext cx="9680591" cy="1707722"/>
              <a:chOff x="0" y="0"/>
              <a:chExt cx="2529885" cy="446289"/>
            </a:xfrm>
          </p:grpSpPr>
          <p:sp>
            <p:nvSpPr>
              <p:cNvPr name="Freeform 26" id="26"/>
              <p:cNvSpPr/>
              <p:nvPr/>
            </p:nvSpPr>
            <p:spPr>
              <a:xfrm flipH="false" flipV="false" rot="0">
                <a:off x="0" y="0"/>
                <a:ext cx="2529885" cy="446289"/>
              </a:xfrm>
              <a:custGeom>
                <a:avLst/>
                <a:gdLst/>
                <a:ahLst/>
                <a:cxnLst/>
                <a:rect r="r" b="b" t="t" l="l"/>
                <a:pathLst>
                  <a:path h="446289" w="2529885">
                    <a:moveTo>
                      <a:pt x="66112" y="0"/>
                    </a:moveTo>
                    <a:lnTo>
                      <a:pt x="2463774" y="0"/>
                    </a:lnTo>
                    <a:cubicBezTo>
                      <a:pt x="2481307" y="0"/>
                      <a:pt x="2498123" y="6965"/>
                      <a:pt x="2510522" y="19364"/>
                    </a:cubicBezTo>
                    <a:cubicBezTo>
                      <a:pt x="2522920" y="31762"/>
                      <a:pt x="2529885" y="48578"/>
                      <a:pt x="2529885" y="66112"/>
                    </a:cubicBezTo>
                    <a:lnTo>
                      <a:pt x="2529885" y="380177"/>
                    </a:lnTo>
                    <a:cubicBezTo>
                      <a:pt x="2529885" y="416690"/>
                      <a:pt x="2500286" y="446289"/>
                      <a:pt x="2463774" y="446289"/>
                    </a:cubicBezTo>
                    <a:lnTo>
                      <a:pt x="66112" y="446289"/>
                    </a:lnTo>
                    <a:cubicBezTo>
                      <a:pt x="48578" y="446289"/>
                      <a:pt x="31762" y="439324"/>
                      <a:pt x="19364" y="426925"/>
                    </a:cubicBezTo>
                    <a:cubicBezTo>
                      <a:pt x="6965" y="414527"/>
                      <a:pt x="0" y="397711"/>
                      <a:pt x="0" y="380177"/>
                    </a:cubicBezTo>
                    <a:lnTo>
                      <a:pt x="0" y="66112"/>
                    </a:lnTo>
                    <a:cubicBezTo>
                      <a:pt x="0" y="29599"/>
                      <a:pt x="29599" y="0"/>
                      <a:pt x="66112" y="0"/>
                    </a:cubicBezTo>
                    <a:close/>
                  </a:path>
                </a:pathLst>
              </a:custGeom>
              <a:solidFill>
                <a:srgbClr val="FFFFFF"/>
              </a:solidFill>
              <a:ln w="47625" cap="rnd">
                <a:solidFill>
                  <a:srgbClr val="000000"/>
                </a:solidFill>
                <a:prstDash val="solid"/>
                <a:round/>
              </a:ln>
            </p:spPr>
          </p:sp>
          <p:sp>
            <p:nvSpPr>
              <p:cNvPr name="TextBox 27" id="27"/>
              <p:cNvSpPr txBox="true"/>
              <p:nvPr/>
            </p:nvSpPr>
            <p:spPr>
              <a:xfrm>
                <a:off x="0" y="28575"/>
                <a:ext cx="2529885" cy="417714"/>
              </a:xfrm>
              <a:prstGeom prst="rect">
                <a:avLst/>
              </a:prstGeom>
            </p:spPr>
            <p:txBody>
              <a:bodyPr anchor="ctr" rtlCol="false" tIns="38397" lIns="38397" bIns="38397" rIns="38397"/>
              <a:lstStyle/>
              <a:p>
                <a:pPr algn="ctr">
                  <a:lnSpc>
                    <a:spcPts val="2386"/>
                  </a:lnSpc>
                </a:pPr>
              </a:p>
            </p:txBody>
          </p:sp>
        </p:grpSp>
        <p:sp>
          <p:nvSpPr>
            <p:cNvPr name="TextBox 28" id="28"/>
            <p:cNvSpPr txBox="true"/>
            <p:nvPr/>
          </p:nvSpPr>
          <p:spPr>
            <a:xfrm rot="0">
              <a:off x="1456399" y="295236"/>
              <a:ext cx="6767794" cy="1339313"/>
            </a:xfrm>
            <a:prstGeom prst="rect">
              <a:avLst/>
            </a:prstGeom>
          </p:spPr>
          <p:txBody>
            <a:bodyPr anchor="t" rtlCol="false" tIns="0" lIns="0" bIns="0" rIns="0">
              <a:spAutoFit/>
            </a:bodyPr>
            <a:lstStyle/>
            <a:p>
              <a:pPr algn="ctr">
                <a:lnSpc>
                  <a:spcPts val="3852"/>
                </a:lnSpc>
              </a:pPr>
              <a:r>
                <a:rPr lang="en-US" sz="3567" spc="253">
                  <a:solidFill>
                    <a:srgbClr val="232E54"/>
                  </a:solidFill>
                  <a:latin typeface="Tek Tall Arabic Bold"/>
                </a:rPr>
                <a:t> 3</a:t>
              </a:r>
              <a:r>
                <a:rPr lang="en-US" sz="3567" spc="253">
                  <a:solidFill>
                    <a:srgbClr val="232E54"/>
                  </a:solidFill>
                  <a:latin typeface="Tek Tall Arabic Bold"/>
                </a:rPr>
                <a:t>. Geofencing for Proximity Alerts</a:t>
              </a:r>
            </a:p>
          </p:txBody>
        </p:sp>
      </p:grpSp>
      <p:grpSp>
        <p:nvGrpSpPr>
          <p:cNvPr name="Group 29" id="29"/>
          <p:cNvGrpSpPr>
            <a:grpSpLocks noChangeAspect="true"/>
          </p:cNvGrpSpPr>
          <p:nvPr/>
        </p:nvGrpSpPr>
        <p:grpSpPr>
          <a:xfrm rot="0">
            <a:off x="10029912" y="2876432"/>
            <a:ext cx="6379535" cy="4114800"/>
            <a:chOff x="0" y="0"/>
            <a:chExt cx="6350000" cy="4095750"/>
          </a:xfrm>
        </p:grpSpPr>
        <p:sp>
          <p:nvSpPr>
            <p:cNvPr name="Freeform 30" id="30"/>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6"/>
              <a:stretch>
                <a:fillRect l="0" t="-8973" r="0" b="-8973"/>
              </a:stretch>
            </a:blipFill>
          </p:spPr>
        </p:sp>
        <p:sp>
          <p:nvSpPr>
            <p:cNvPr name="Freeform 31" id="31"/>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32" id="32"/>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33" id="33"/>
          <p:cNvGrpSpPr/>
          <p:nvPr/>
        </p:nvGrpSpPr>
        <p:grpSpPr>
          <a:xfrm rot="0">
            <a:off x="9432013" y="7382602"/>
            <a:ext cx="7575333" cy="2252290"/>
            <a:chOff x="0" y="0"/>
            <a:chExt cx="10100444" cy="3003054"/>
          </a:xfrm>
        </p:grpSpPr>
        <p:grpSp>
          <p:nvGrpSpPr>
            <p:cNvPr name="Group 34" id="34"/>
            <p:cNvGrpSpPr/>
            <p:nvPr/>
          </p:nvGrpSpPr>
          <p:grpSpPr>
            <a:xfrm rot="0">
              <a:off x="0" y="0"/>
              <a:ext cx="10100444" cy="3003054"/>
              <a:chOff x="0" y="0"/>
              <a:chExt cx="1995149" cy="593196"/>
            </a:xfrm>
          </p:grpSpPr>
          <p:sp>
            <p:nvSpPr>
              <p:cNvPr name="Freeform 35" id="35"/>
              <p:cNvSpPr/>
              <p:nvPr/>
            </p:nvSpPr>
            <p:spPr>
              <a:xfrm flipH="false" flipV="false" rot="0">
                <a:off x="0" y="0"/>
                <a:ext cx="1995149" cy="593196"/>
              </a:xfrm>
              <a:custGeom>
                <a:avLst/>
                <a:gdLst/>
                <a:ahLst/>
                <a:cxnLst/>
                <a:rect r="r" b="b" t="t" l="l"/>
                <a:pathLst>
                  <a:path h="593196" w="1995149">
                    <a:moveTo>
                      <a:pt x="31682" y="0"/>
                    </a:moveTo>
                    <a:lnTo>
                      <a:pt x="1963468" y="0"/>
                    </a:lnTo>
                    <a:cubicBezTo>
                      <a:pt x="1980965" y="0"/>
                      <a:pt x="1995149" y="14184"/>
                      <a:pt x="1995149" y="31682"/>
                    </a:cubicBezTo>
                    <a:lnTo>
                      <a:pt x="1995149" y="561514"/>
                    </a:lnTo>
                    <a:cubicBezTo>
                      <a:pt x="1995149" y="569917"/>
                      <a:pt x="1991811" y="577975"/>
                      <a:pt x="1985870" y="583916"/>
                    </a:cubicBezTo>
                    <a:cubicBezTo>
                      <a:pt x="1979929" y="589858"/>
                      <a:pt x="1971870" y="593196"/>
                      <a:pt x="1963468" y="593196"/>
                    </a:cubicBezTo>
                    <a:lnTo>
                      <a:pt x="31682" y="593196"/>
                    </a:lnTo>
                    <a:cubicBezTo>
                      <a:pt x="23279" y="593196"/>
                      <a:pt x="15221" y="589858"/>
                      <a:pt x="9279" y="583916"/>
                    </a:cubicBezTo>
                    <a:cubicBezTo>
                      <a:pt x="3338" y="577975"/>
                      <a:pt x="0" y="569917"/>
                      <a:pt x="0" y="561514"/>
                    </a:cubicBezTo>
                    <a:lnTo>
                      <a:pt x="0" y="31682"/>
                    </a:lnTo>
                    <a:cubicBezTo>
                      <a:pt x="0" y="23279"/>
                      <a:pt x="3338" y="15221"/>
                      <a:pt x="9279" y="9279"/>
                    </a:cubicBezTo>
                    <a:cubicBezTo>
                      <a:pt x="15221" y="3338"/>
                      <a:pt x="23279" y="0"/>
                      <a:pt x="31682" y="0"/>
                    </a:cubicBezTo>
                    <a:close/>
                  </a:path>
                </a:pathLst>
              </a:custGeom>
              <a:gradFill rotWithShape="true">
                <a:gsLst>
                  <a:gs pos="0">
                    <a:srgbClr val="3C1C96">
                      <a:alpha val="100000"/>
                    </a:srgbClr>
                  </a:gs>
                  <a:gs pos="50000">
                    <a:srgbClr val="8502A6">
                      <a:alpha val="100000"/>
                    </a:srgbClr>
                  </a:gs>
                  <a:gs pos="100000">
                    <a:srgbClr val="702BB4">
                      <a:alpha val="100000"/>
                    </a:srgbClr>
                  </a:gs>
                </a:gsLst>
                <a:path path="circle">
                  <a:fillToRect l="0" r="100000" t="0" b="100000"/>
                </a:path>
                <a:tileRect r="0" l="-100000" b="0" t="-100000"/>
              </a:gradFill>
              <a:ln w="95250" cap="rnd">
                <a:solidFill>
                  <a:srgbClr val="FFFFFF"/>
                </a:solidFill>
                <a:prstDash val="solid"/>
                <a:round/>
              </a:ln>
            </p:spPr>
          </p:sp>
          <p:sp>
            <p:nvSpPr>
              <p:cNvPr name="TextBox 36" id="36"/>
              <p:cNvSpPr txBox="true"/>
              <p:nvPr/>
            </p:nvSpPr>
            <p:spPr>
              <a:xfrm>
                <a:off x="0" y="28575"/>
                <a:ext cx="1995149" cy="564621"/>
              </a:xfrm>
              <a:prstGeom prst="rect">
                <a:avLst/>
              </a:prstGeom>
            </p:spPr>
            <p:txBody>
              <a:bodyPr anchor="ctr" rtlCol="false" tIns="50800" lIns="50800" bIns="50800" rIns="50800"/>
              <a:lstStyle/>
              <a:p>
                <a:pPr algn="ctr">
                  <a:lnSpc>
                    <a:spcPts val="2386"/>
                  </a:lnSpc>
                </a:pPr>
              </a:p>
            </p:txBody>
          </p:sp>
        </p:grpSp>
        <p:sp>
          <p:nvSpPr>
            <p:cNvPr name="TextBox 37" id="37"/>
            <p:cNvSpPr txBox="true"/>
            <p:nvPr/>
          </p:nvSpPr>
          <p:spPr>
            <a:xfrm rot="0">
              <a:off x="384505" y="235509"/>
              <a:ext cx="9331434" cy="2407496"/>
            </a:xfrm>
            <a:prstGeom prst="rect">
              <a:avLst/>
            </a:prstGeom>
          </p:spPr>
          <p:txBody>
            <a:bodyPr anchor="t" rtlCol="false" tIns="0" lIns="0" bIns="0" rIns="0">
              <a:spAutoFit/>
            </a:bodyPr>
            <a:lstStyle/>
            <a:p>
              <a:pPr algn="just">
                <a:lnSpc>
                  <a:spcPts val="3640"/>
                </a:lnSpc>
                <a:spcBef>
                  <a:spcPct val="0"/>
                </a:spcBef>
              </a:pPr>
              <a:r>
                <a:rPr lang="en-US" sz="2600" spc="20">
                  <a:solidFill>
                    <a:srgbClr val="FFFFFF"/>
                  </a:solidFill>
                  <a:latin typeface="TT Chocolates"/>
                </a:rPr>
                <a:t>Utilize geofencing technology to notify nearby police stations and patrol vehicles of incidents, optimizing coordination and response speed for law enforcement.</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168330" y="699123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10011883" y="2876432"/>
            <a:ext cx="6379535" cy="4114800"/>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5"/>
              <a:stretch>
                <a:fillRect l="0" t="-8973" r="0" b="-8973"/>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8" id="8"/>
          <p:cNvGrpSpPr/>
          <p:nvPr/>
        </p:nvGrpSpPr>
        <p:grpSpPr>
          <a:xfrm rot="0">
            <a:off x="9448278" y="7507936"/>
            <a:ext cx="7668109" cy="2277561"/>
            <a:chOff x="0" y="0"/>
            <a:chExt cx="10224146" cy="3036748"/>
          </a:xfrm>
        </p:grpSpPr>
        <p:grpSp>
          <p:nvGrpSpPr>
            <p:cNvPr name="Group 9" id="9"/>
            <p:cNvGrpSpPr/>
            <p:nvPr/>
          </p:nvGrpSpPr>
          <p:grpSpPr>
            <a:xfrm rot="0">
              <a:off x="0" y="0"/>
              <a:ext cx="10224146" cy="3036748"/>
              <a:chOff x="0" y="0"/>
              <a:chExt cx="2019584" cy="599851"/>
            </a:xfrm>
          </p:grpSpPr>
          <p:sp>
            <p:nvSpPr>
              <p:cNvPr name="Freeform 10" id="10"/>
              <p:cNvSpPr/>
              <p:nvPr/>
            </p:nvSpPr>
            <p:spPr>
              <a:xfrm flipH="false" flipV="false" rot="0">
                <a:off x="0" y="0"/>
                <a:ext cx="2019584" cy="599852"/>
              </a:xfrm>
              <a:custGeom>
                <a:avLst/>
                <a:gdLst/>
                <a:ahLst/>
                <a:cxnLst/>
                <a:rect r="r" b="b" t="t" l="l"/>
                <a:pathLst>
                  <a:path h="599852" w="2019584">
                    <a:moveTo>
                      <a:pt x="31298" y="0"/>
                    </a:moveTo>
                    <a:lnTo>
                      <a:pt x="1988286" y="0"/>
                    </a:lnTo>
                    <a:cubicBezTo>
                      <a:pt x="2005572" y="0"/>
                      <a:pt x="2019584" y="14013"/>
                      <a:pt x="2019584" y="31298"/>
                    </a:cubicBezTo>
                    <a:lnTo>
                      <a:pt x="2019584" y="568553"/>
                    </a:lnTo>
                    <a:cubicBezTo>
                      <a:pt x="2019584" y="576854"/>
                      <a:pt x="2016287" y="584815"/>
                      <a:pt x="2010417" y="590684"/>
                    </a:cubicBezTo>
                    <a:cubicBezTo>
                      <a:pt x="2004548" y="596554"/>
                      <a:pt x="1996587" y="599852"/>
                      <a:pt x="1988286" y="599852"/>
                    </a:cubicBezTo>
                    <a:lnTo>
                      <a:pt x="31298" y="599852"/>
                    </a:lnTo>
                    <a:cubicBezTo>
                      <a:pt x="22998" y="599852"/>
                      <a:pt x="15037" y="596554"/>
                      <a:pt x="9167" y="590684"/>
                    </a:cubicBezTo>
                    <a:cubicBezTo>
                      <a:pt x="3298" y="584815"/>
                      <a:pt x="0" y="576854"/>
                      <a:pt x="0" y="568553"/>
                    </a:cubicBezTo>
                    <a:lnTo>
                      <a:pt x="0" y="31298"/>
                    </a:lnTo>
                    <a:cubicBezTo>
                      <a:pt x="0" y="22998"/>
                      <a:pt x="3298" y="15037"/>
                      <a:pt x="9167" y="9167"/>
                    </a:cubicBezTo>
                    <a:cubicBezTo>
                      <a:pt x="15037" y="3298"/>
                      <a:pt x="22998" y="0"/>
                      <a:pt x="31298" y="0"/>
                    </a:cubicBezTo>
                    <a:close/>
                  </a:path>
                </a:pathLst>
              </a:custGeom>
              <a:gradFill rotWithShape="true">
                <a:gsLst>
                  <a:gs pos="0">
                    <a:srgbClr val="8502A6">
                      <a:alpha val="100000"/>
                    </a:srgbClr>
                  </a:gs>
                  <a:gs pos="50000">
                    <a:srgbClr val="702BB4">
                      <a:alpha val="100000"/>
                    </a:srgbClr>
                  </a:gs>
                  <a:gs pos="100000">
                    <a:srgbClr val="3C1C96">
                      <a:alpha val="100000"/>
                    </a:srgbClr>
                  </a:gs>
                </a:gsLst>
                <a:path path="circle">
                  <a:fillToRect l="0" r="100000" t="0" b="100000"/>
                </a:path>
                <a:tileRect r="0" l="-100000" b="0" t="-100000"/>
              </a:gradFill>
              <a:ln w="95250" cap="rnd">
                <a:solidFill>
                  <a:srgbClr val="FFFFFF"/>
                </a:solidFill>
                <a:prstDash val="solid"/>
                <a:round/>
              </a:ln>
            </p:spPr>
          </p:sp>
          <p:sp>
            <p:nvSpPr>
              <p:cNvPr name="TextBox 11" id="11"/>
              <p:cNvSpPr txBox="true"/>
              <p:nvPr/>
            </p:nvSpPr>
            <p:spPr>
              <a:xfrm>
                <a:off x="0" y="28575"/>
                <a:ext cx="2019584" cy="571276"/>
              </a:xfrm>
              <a:prstGeom prst="rect">
                <a:avLst/>
              </a:prstGeom>
            </p:spPr>
            <p:txBody>
              <a:bodyPr anchor="ctr" rtlCol="false" tIns="50800" lIns="50800" bIns="50800" rIns="50800"/>
              <a:lstStyle/>
              <a:p>
                <a:pPr algn="ctr">
                  <a:lnSpc>
                    <a:spcPts val="2386"/>
                  </a:lnSpc>
                </a:pPr>
              </a:p>
            </p:txBody>
          </p:sp>
        </p:grpSp>
        <p:sp>
          <p:nvSpPr>
            <p:cNvPr name="TextBox 12" id="12"/>
            <p:cNvSpPr txBox="true"/>
            <p:nvPr/>
          </p:nvSpPr>
          <p:spPr>
            <a:xfrm rot="0">
              <a:off x="426624" y="286051"/>
              <a:ext cx="9370897" cy="2407496"/>
            </a:xfrm>
            <a:prstGeom prst="rect">
              <a:avLst/>
            </a:prstGeom>
          </p:spPr>
          <p:txBody>
            <a:bodyPr anchor="t" rtlCol="false" tIns="0" lIns="0" bIns="0" rIns="0">
              <a:spAutoFit/>
            </a:bodyPr>
            <a:lstStyle/>
            <a:p>
              <a:pPr algn="just">
                <a:lnSpc>
                  <a:spcPts val="3640"/>
                </a:lnSpc>
                <a:spcBef>
                  <a:spcPct val="0"/>
                </a:spcBef>
              </a:pPr>
              <a:r>
                <a:rPr lang="en-US" sz="2600" spc="20">
                  <a:solidFill>
                    <a:srgbClr val="FFFFFF"/>
                  </a:solidFill>
                  <a:latin typeface="TT Chocolates"/>
                </a:rPr>
                <a:t>Integrate a live interaction system featuring video calls and chat functionalities for emergency situations, promoting effective real-time communication between users and authorities.</a:t>
              </a:r>
            </a:p>
          </p:txBody>
        </p:sp>
      </p:grpSp>
      <p:grpSp>
        <p:nvGrpSpPr>
          <p:cNvPr name="Group 13" id="13"/>
          <p:cNvGrpSpPr/>
          <p:nvPr/>
        </p:nvGrpSpPr>
        <p:grpSpPr>
          <a:xfrm rot="0">
            <a:off x="9448278" y="1028700"/>
            <a:ext cx="7506743" cy="1425908"/>
            <a:chOff x="0" y="0"/>
            <a:chExt cx="10008991" cy="1901210"/>
          </a:xfrm>
        </p:grpSpPr>
        <p:grpSp>
          <p:nvGrpSpPr>
            <p:cNvPr name="Group 14" id="14"/>
            <p:cNvGrpSpPr/>
            <p:nvPr/>
          </p:nvGrpSpPr>
          <p:grpSpPr>
            <a:xfrm rot="0">
              <a:off x="277135" y="193489"/>
              <a:ext cx="9731856" cy="1707722"/>
              <a:chOff x="0" y="0"/>
              <a:chExt cx="2543282" cy="446289"/>
            </a:xfrm>
          </p:grpSpPr>
          <p:sp>
            <p:nvSpPr>
              <p:cNvPr name="Freeform 15" id="15"/>
              <p:cNvSpPr/>
              <p:nvPr/>
            </p:nvSpPr>
            <p:spPr>
              <a:xfrm flipH="false" flipV="false" rot="0">
                <a:off x="0" y="0"/>
                <a:ext cx="2543283" cy="446289"/>
              </a:xfrm>
              <a:custGeom>
                <a:avLst/>
                <a:gdLst/>
                <a:ahLst/>
                <a:cxnLst/>
                <a:rect r="r" b="b" t="t" l="l"/>
                <a:pathLst>
                  <a:path h="446289" w="2543283">
                    <a:moveTo>
                      <a:pt x="65763" y="0"/>
                    </a:moveTo>
                    <a:lnTo>
                      <a:pt x="2477519" y="0"/>
                    </a:lnTo>
                    <a:cubicBezTo>
                      <a:pt x="2494961" y="0"/>
                      <a:pt x="2511688" y="6929"/>
                      <a:pt x="2524021" y="19262"/>
                    </a:cubicBezTo>
                    <a:cubicBezTo>
                      <a:pt x="2536354" y="31595"/>
                      <a:pt x="2543283" y="48322"/>
                      <a:pt x="2543283" y="65763"/>
                    </a:cubicBezTo>
                    <a:lnTo>
                      <a:pt x="2543283" y="380526"/>
                    </a:lnTo>
                    <a:cubicBezTo>
                      <a:pt x="2543283" y="416846"/>
                      <a:pt x="2513839" y="446289"/>
                      <a:pt x="2477519" y="446289"/>
                    </a:cubicBezTo>
                    <a:lnTo>
                      <a:pt x="65763" y="446289"/>
                    </a:lnTo>
                    <a:cubicBezTo>
                      <a:pt x="48322" y="446289"/>
                      <a:pt x="31595" y="439360"/>
                      <a:pt x="19262" y="427027"/>
                    </a:cubicBezTo>
                    <a:cubicBezTo>
                      <a:pt x="6929" y="414694"/>
                      <a:pt x="0" y="397967"/>
                      <a:pt x="0" y="380526"/>
                    </a:cubicBezTo>
                    <a:lnTo>
                      <a:pt x="0" y="65763"/>
                    </a:lnTo>
                    <a:cubicBezTo>
                      <a:pt x="0" y="48322"/>
                      <a:pt x="6929" y="31595"/>
                      <a:pt x="19262" y="19262"/>
                    </a:cubicBezTo>
                    <a:cubicBezTo>
                      <a:pt x="31595" y="6929"/>
                      <a:pt x="48322" y="0"/>
                      <a:pt x="65763" y="0"/>
                    </a:cubicBezTo>
                    <a:close/>
                  </a:path>
                </a:pathLst>
              </a:custGeom>
              <a:solidFill>
                <a:srgbClr val="E57EFF"/>
              </a:solidFill>
              <a:ln w="47625" cap="rnd">
                <a:solidFill>
                  <a:srgbClr val="000000"/>
                </a:solidFill>
                <a:prstDash val="solid"/>
                <a:round/>
              </a:ln>
            </p:spPr>
          </p:sp>
          <p:sp>
            <p:nvSpPr>
              <p:cNvPr name="TextBox 16" id="16"/>
              <p:cNvSpPr txBox="true"/>
              <p:nvPr/>
            </p:nvSpPr>
            <p:spPr>
              <a:xfrm>
                <a:off x="0" y="28575"/>
                <a:ext cx="2543282" cy="417714"/>
              </a:xfrm>
              <a:prstGeom prst="rect">
                <a:avLst/>
              </a:prstGeom>
            </p:spPr>
            <p:txBody>
              <a:bodyPr anchor="ctr" rtlCol="false" tIns="38397" lIns="38397" bIns="38397" rIns="38397"/>
              <a:lstStyle/>
              <a:p>
                <a:pPr algn="ctr">
                  <a:lnSpc>
                    <a:spcPts val="2386"/>
                  </a:lnSpc>
                </a:pPr>
              </a:p>
            </p:txBody>
          </p:sp>
        </p:grpSp>
        <p:grpSp>
          <p:nvGrpSpPr>
            <p:cNvPr name="Group 17" id="17"/>
            <p:cNvGrpSpPr/>
            <p:nvPr/>
          </p:nvGrpSpPr>
          <p:grpSpPr>
            <a:xfrm rot="0">
              <a:off x="0" y="0"/>
              <a:ext cx="9680591" cy="1707722"/>
              <a:chOff x="0" y="0"/>
              <a:chExt cx="2529885" cy="446289"/>
            </a:xfrm>
          </p:grpSpPr>
          <p:sp>
            <p:nvSpPr>
              <p:cNvPr name="Freeform 18" id="18"/>
              <p:cNvSpPr/>
              <p:nvPr/>
            </p:nvSpPr>
            <p:spPr>
              <a:xfrm flipH="false" flipV="false" rot="0">
                <a:off x="0" y="0"/>
                <a:ext cx="2529885" cy="446289"/>
              </a:xfrm>
              <a:custGeom>
                <a:avLst/>
                <a:gdLst/>
                <a:ahLst/>
                <a:cxnLst/>
                <a:rect r="r" b="b" t="t" l="l"/>
                <a:pathLst>
                  <a:path h="446289" w="2529885">
                    <a:moveTo>
                      <a:pt x="66112" y="0"/>
                    </a:moveTo>
                    <a:lnTo>
                      <a:pt x="2463774" y="0"/>
                    </a:lnTo>
                    <a:cubicBezTo>
                      <a:pt x="2481307" y="0"/>
                      <a:pt x="2498123" y="6965"/>
                      <a:pt x="2510522" y="19364"/>
                    </a:cubicBezTo>
                    <a:cubicBezTo>
                      <a:pt x="2522920" y="31762"/>
                      <a:pt x="2529885" y="48578"/>
                      <a:pt x="2529885" y="66112"/>
                    </a:cubicBezTo>
                    <a:lnTo>
                      <a:pt x="2529885" y="380177"/>
                    </a:lnTo>
                    <a:cubicBezTo>
                      <a:pt x="2529885" y="416690"/>
                      <a:pt x="2500286" y="446289"/>
                      <a:pt x="2463774" y="446289"/>
                    </a:cubicBezTo>
                    <a:lnTo>
                      <a:pt x="66112" y="446289"/>
                    </a:lnTo>
                    <a:cubicBezTo>
                      <a:pt x="48578" y="446289"/>
                      <a:pt x="31762" y="439324"/>
                      <a:pt x="19364" y="426925"/>
                    </a:cubicBezTo>
                    <a:cubicBezTo>
                      <a:pt x="6965" y="414527"/>
                      <a:pt x="0" y="397711"/>
                      <a:pt x="0" y="380177"/>
                    </a:cubicBezTo>
                    <a:lnTo>
                      <a:pt x="0" y="66112"/>
                    </a:lnTo>
                    <a:cubicBezTo>
                      <a:pt x="0" y="29599"/>
                      <a:pt x="29599" y="0"/>
                      <a:pt x="66112" y="0"/>
                    </a:cubicBezTo>
                    <a:close/>
                  </a:path>
                </a:pathLst>
              </a:custGeom>
              <a:solidFill>
                <a:srgbClr val="FFFFFF"/>
              </a:solidFill>
              <a:ln w="47625" cap="rnd">
                <a:solidFill>
                  <a:srgbClr val="000000"/>
                </a:solidFill>
                <a:prstDash val="solid"/>
                <a:round/>
              </a:ln>
            </p:spPr>
          </p:sp>
          <p:sp>
            <p:nvSpPr>
              <p:cNvPr name="TextBox 19" id="19"/>
              <p:cNvSpPr txBox="true"/>
              <p:nvPr/>
            </p:nvSpPr>
            <p:spPr>
              <a:xfrm>
                <a:off x="0" y="28575"/>
                <a:ext cx="2529885" cy="417714"/>
              </a:xfrm>
              <a:prstGeom prst="rect">
                <a:avLst/>
              </a:prstGeom>
            </p:spPr>
            <p:txBody>
              <a:bodyPr anchor="ctr" rtlCol="false" tIns="38397" lIns="38397" bIns="38397" rIns="38397"/>
              <a:lstStyle/>
              <a:p>
                <a:pPr algn="ctr">
                  <a:lnSpc>
                    <a:spcPts val="2386"/>
                  </a:lnSpc>
                </a:pPr>
              </a:p>
            </p:txBody>
          </p:sp>
        </p:grpSp>
        <p:sp>
          <p:nvSpPr>
            <p:cNvPr name="TextBox 20" id="20"/>
            <p:cNvSpPr txBox="true"/>
            <p:nvPr/>
          </p:nvSpPr>
          <p:spPr>
            <a:xfrm rot="0">
              <a:off x="973117" y="639381"/>
              <a:ext cx="8062757" cy="689043"/>
            </a:xfrm>
            <a:prstGeom prst="rect">
              <a:avLst/>
            </a:prstGeom>
          </p:spPr>
          <p:txBody>
            <a:bodyPr anchor="t" rtlCol="false" tIns="0" lIns="0" bIns="0" rIns="0">
              <a:spAutoFit/>
            </a:bodyPr>
            <a:lstStyle/>
            <a:p>
              <a:pPr algn="ctr">
                <a:lnSpc>
                  <a:spcPts val="3702"/>
                </a:lnSpc>
              </a:pPr>
              <a:r>
                <a:rPr lang="en-US" sz="3739" spc="74">
                  <a:solidFill>
                    <a:srgbClr val="232E54"/>
                  </a:solidFill>
                  <a:latin typeface="Tek Tall Arabic Bold"/>
                </a:rPr>
                <a:t>5.</a:t>
              </a:r>
              <a:r>
                <a:rPr lang="en-US" sz="3739" spc="74">
                  <a:solidFill>
                    <a:srgbClr val="232E54"/>
                  </a:solidFill>
                  <a:latin typeface="Tek Tall Arabic Bold"/>
                </a:rPr>
                <a:t> Live Interaction System</a:t>
              </a:r>
            </a:p>
          </p:txBody>
        </p:sp>
      </p:grpSp>
      <p:grpSp>
        <p:nvGrpSpPr>
          <p:cNvPr name="Group 21" id="21"/>
          <p:cNvGrpSpPr>
            <a:grpSpLocks noChangeAspect="true"/>
          </p:cNvGrpSpPr>
          <p:nvPr/>
        </p:nvGrpSpPr>
        <p:grpSpPr>
          <a:xfrm rot="0">
            <a:off x="1786542" y="2876432"/>
            <a:ext cx="6379535" cy="4114800"/>
            <a:chOff x="0" y="0"/>
            <a:chExt cx="6350000" cy="4095750"/>
          </a:xfrm>
        </p:grpSpPr>
        <p:sp>
          <p:nvSpPr>
            <p:cNvPr name="Freeform 22" id="22"/>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6"/>
              <a:stretch>
                <a:fillRect l="0" t="-8973" r="0" b="-8973"/>
              </a:stretch>
            </a:blipFill>
          </p:spPr>
        </p:sp>
        <p:sp>
          <p:nvSpPr>
            <p:cNvPr name="Freeform 23" id="23"/>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name="Freeform 24" id="24"/>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grpSp>
        <p:nvGrpSpPr>
          <p:cNvPr name="Group 25" id="25"/>
          <p:cNvGrpSpPr/>
          <p:nvPr/>
        </p:nvGrpSpPr>
        <p:grpSpPr>
          <a:xfrm rot="0">
            <a:off x="1188643" y="7507936"/>
            <a:ext cx="7575333" cy="2277561"/>
            <a:chOff x="0" y="0"/>
            <a:chExt cx="10100444" cy="3036748"/>
          </a:xfrm>
        </p:grpSpPr>
        <p:grpSp>
          <p:nvGrpSpPr>
            <p:cNvPr name="Group 26" id="26"/>
            <p:cNvGrpSpPr/>
            <p:nvPr/>
          </p:nvGrpSpPr>
          <p:grpSpPr>
            <a:xfrm rot="0">
              <a:off x="0" y="0"/>
              <a:ext cx="10100444" cy="3036748"/>
              <a:chOff x="0" y="0"/>
              <a:chExt cx="1995149" cy="599851"/>
            </a:xfrm>
          </p:grpSpPr>
          <p:sp>
            <p:nvSpPr>
              <p:cNvPr name="Freeform 27" id="27"/>
              <p:cNvSpPr/>
              <p:nvPr/>
            </p:nvSpPr>
            <p:spPr>
              <a:xfrm flipH="false" flipV="false" rot="0">
                <a:off x="0" y="0"/>
                <a:ext cx="1995149" cy="599852"/>
              </a:xfrm>
              <a:custGeom>
                <a:avLst/>
                <a:gdLst/>
                <a:ahLst/>
                <a:cxnLst/>
                <a:rect r="r" b="b" t="t" l="l"/>
                <a:pathLst>
                  <a:path h="599852" w="1995149">
                    <a:moveTo>
                      <a:pt x="31682" y="0"/>
                    </a:moveTo>
                    <a:lnTo>
                      <a:pt x="1963468" y="0"/>
                    </a:lnTo>
                    <a:cubicBezTo>
                      <a:pt x="1980965" y="0"/>
                      <a:pt x="1995149" y="14184"/>
                      <a:pt x="1995149" y="31682"/>
                    </a:cubicBezTo>
                    <a:lnTo>
                      <a:pt x="1995149" y="568170"/>
                    </a:lnTo>
                    <a:cubicBezTo>
                      <a:pt x="1995149" y="576572"/>
                      <a:pt x="1991811" y="584631"/>
                      <a:pt x="1985870" y="590572"/>
                    </a:cubicBezTo>
                    <a:cubicBezTo>
                      <a:pt x="1979929" y="596514"/>
                      <a:pt x="1971870" y="599852"/>
                      <a:pt x="1963468" y="599852"/>
                    </a:cubicBezTo>
                    <a:lnTo>
                      <a:pt x="31682" y="599852"/>
                    </a:lnTo>
                    <a:cubicBezTo>
                      <a:pt x="23279" y="599852"/>
                      <a:pt x="15221" y="596514"/>
                      <a:pt x="9279" y="590572"/>
                    </a:cubicBezTo>
                    <a:cubicBezTo>
                      <a:pt x="3338" y="584631"/>
                      <a:pt x="0" y="576572"/>
                      <a:pt x="0" y="568170"/>
                    </a:cubicBezTo>
                    <a:lnTo>
                      <a:pt x="0" y="31682"/>
                    </a:lnTo>
                    <a:cubicBezTo>
                      <a:pt x="0" y="23279"/>
                      <a:pt x="3338" y="15221"/>
                      <a:pt x="9279" y="9279"/>
                    </a:cubicBezTo>
                    <a:cubicBezTo>
                      <a:pt x="15221" y="3338"/>
                      <a:pt x="23279" y="0"/>
                      <a:pt x="31682" y="0"/>
                    </a:cubicBezTo>
                    <a:close/>
                  </a:path>
                </a:pathLst>
              </a:custGeom>
              <a:gradFill rotWithShape="true">
                <a:gsLst>
                  <a:gs pos="0">
                    <a:srgbClr val="3C1C96">
                      <a:alpha val="100000"/>
                    </a:srgbClr>
                  </a:gs>
                  <a:gs pos="50000">
                    <a:srgbClr val="8502A6">
                      <a:alpha val="100000"/>
                    </a:srgbClr>
                  </a:gs>
                  <a:gs pos="100000">
                    <a:srgbClr val="702BB4">
                      <a:alpha val="100000"/>
                    </a:srgbClr>
                  </a:gs>
                </a:gsLst>
                <a:path path="circle">
                  <a:fillToRect l="0" r="100000" t="0" b="100000"/>
                </a:path>
                <a:tileRect r="0" l="-100000" b="0" t="-100000"/>
              </a:gradFill>
              <a:ln w="95250" cap="rnd">
                <a:solidFill>
                  <a:srgbClr val="FFFFFF"/>
                </a:solidFill>
                <a:prstDash val="solid"/>
                <a:round/>
              </a:ln>
            </p:spPr>
          </p:sp>
          <p:sp>
            <p:nvSpPr>
              <p:cNvPr name="TextBox 28" id="28"/>
              <p:cNvSpPr txBox="true"/>
              <p:nvPr/>
            </p:nvSpPr>
            <p:spPr>
              <a:xfrm>
                <a:off x="0" y="28575"/>
                <a:ext cx="1995149" cy="571276"/>
              </a:xfrm>
              <a:prstGeom prst="rect">
                <a:avLst/>
              </a:prstGeom>
            </p:spPr>
            <p:txBody>
              <a:bodyPr anchor="ctr" rtlCol="false" tIns="50800" lIns="50800" bIns="50800" rIns="50800"/>
              <a:lstStyle/>
              <a:p>
                <a:pPr algn="ctr">
                  <a:lnSpc>
                    <a:spcPts val="2386"/>
                  </a:lnSpc>
                </a:pPr>
              </a:p>
            </p:txBody>
          </p:sp>
        </p:grpSp>
        <p:sp>
          <p:nvSpPr>
            <p:cNvPr name="TextBox 29" id="29"/>
            <p:cNvSpPr txBox="true"/>
            <p:nvPr/>
          </p:nvSpPr>
          <p:spPr>
            <a:xfrm rot="0">
              <a:off x="421463" y="286051"/>
              <a:ext cx="9257519" cy="2407496"/>
            </a:xfrm>
            <a:prstGeom prst="rect">
              <a:avLst/>
            </a:prstGeom>
          </p:spPr>
          <p:txBody>
            <a:bodyPr anchor="t" rtlCol="false" tIns="0" lIns="0" bIns="0" rIns="0">
              <a:spAutoFit/>
            </a:bodyPr>
            <a:lstStyle/>
            <a:p>
              <a:pPr algn="just">
                <a:lnSpc>
                  <a:spcPts val="3640"/>
                </a:lnSpc>
                <a:spcBef>
                  <a:spcPct val="0"/>
                </a:spcBef>
              </a:pPr>
              <a:r>
                <a:rPr lang="en-US" sz="2600" spc="20">
                  <a:solidFill>
                    <a:srgbClr val="FFFFFF"/>
                  </a:solidFill>
                  <a:latin typeface="TT Chocolates"/>
                </a:rPr>
                <a:t>Facilitate real-time video uploads, allowing users to promptly submit critical evidence, thereby streamlining and expediting the investigative process. </a:t>
              </a:r>
            </a:p>
          </p:txBody>
        </p:sp>
      </p:grpSp>
      <p:grpSp>
        <p:nvGrpSpPr>
          <p:cNvPr name="Group 30" id="30"/>
          <p:cNvGrpSpPr/>
          <p:nvPr/>
        </p:nvGrpSpPr>
        <p:grpSpPr>
          <a:xfrm rot="0">
            <a:off x="1222938" y="1028700"/>
            <a:ext cx="7506743" cy="1425908"/>
            <a:chOff x="0" y="0"/>
            <a:chExt cx="10008991" cy="1901210"/>
          </a:xfrm>
        </p:grpSpPr>
        <p:grpSp>
          <p:nvGrpSpPr>
            <p:cNvPr name="Group 31" id="31"/>
            <p:cNvGrpSpPr/>
            <p:nvPr/>
          </p:nvGrpSpPr>
          <p:grpSpPr>
            <a:xfrm rot="0">
              <a:off x="277135" y="193489"/>
              <a:ext cx="9731856" cy="1707722"/>
              <a:chOff x="0" y="0"/>
              <a:chExt cx="2543282" cy="446289"/>
            </a:xfrm>
          </p:grpSpPr>
          <p:sp>
            <p:nvSpPr>
              <p:cNvPr name="Freeform 32" id="32"/>
              <p:cNvSpPr/>
              <p:nvPr/>
            </p:nvSpPr>
            <p:spPr>
              <a:xfrm flipH="false" flipV="false" rot="0">
                <a:off x="0" y="0"/>
                <a:ext cx="2543283" cy="446289"/>
              </a:xfrm>
              <a:custGeom>
                <a:avLst/>
                <a:gdLst/>
                <a:ahLst/>
                <a:cxnLst/>
                <a:rect r="r" b="b" t="t" l="l"/>
                <a:pathLst>
                  <a:path h="446289" w="2543283">
                    <a:moveTo>
                      <a:pt x="65763" y="0"/>
                    </a:moveTo>
                    <a:lnTo>
                      <a:pt x="2477519" y="0"/>
                    </a:lnTo>
                    <a:cubicBezTo>
                      <a:pt x="2494961" y="0"/>
                      <a:pt x="2511688" y="6929"/>
                      <a:pt x="2524021" y="19262"/>
                    </a:cubicBezTo>
                    <a:cubicBezTo>
                      <a:pt x="2536354" y="31595"/>
                      <a:pt x="2543283" y="48322"/>
                      <a:pt x="2543283" y="65763"/>
                    </a:cubicBezTo>
                    <a:lnTo>
                      <a:pt x="2543283" y="380526"/>
                    </a:lnTo>
                    <a:cubicBezTo>
                      <a:pt x="2543283" y="416846"/>
                      <a:pt x="2513839" y="446289"/>
                      <a:pt x="2477519" y="446289"/>
                    </a:cubicBezTo>
                    <a:lnTo>
                      <a:pt x="65763" y="446289"/>
                    </a:lnTo>
                    <a:cubicBezTo>
                      <a:pt x="48322" y="446289"/>
                      <a:pt x="31595" y="439360"/>
                      <a:pt x="19262" y="427027"/>
                    </a:cubicBezTo>
                    <a:cubicBezTo>
                      <a:pt x="6929" y="414694"/>
                      <a:pt x="0" y="397967"/>
                      <a:pt x="0" y="380526"/>
                    </a:cubicBezTo>
                    <a:lnTo>
                      <a:pt x="0" y="65763"/>
                    </a:lnTo>
                    <a:cubicBezTo>
                      <a:pt x="0" y="48322"/>
                      <a:pt x="6929" y="31595"/>
                      <a:pt x="19262" y="19262"/>
                    </a:cubicBezTo>
                    <a:cubicBezTo>
                      <a:pt x="31595" y="6929"/>
                      <a:pt x="48322" y="0"/>
                      <a:pt x="65763" y="0"/>
                    </a:cubicBezTo>
                    <a:close/>
                  </a:path>
                </a:pathLst>
              </a:custGeom>
              <a:solidFill>
                <a:srgbClr val="E57EFF"/>
              </a:solidFill>
              <a:ln w="47625" cap="rnd">
                <a:solidFill>
                  <a:srgbClr val="000000"/>
                </a:solidFill>
                <a:prstDash val="solid"/>
                <a:round/>
              </a:ln>
            </p:spPr>
          </p:sp>
          <p:sp>
            <p:nvSpPr>
              <p:cNvPr name="TextBox 33" id="33"/>
              <p:cNvSpPr txBox="true"/>
              <p:nvPr/>
            </p:nvSpPr>
            <p:spPr>
              <a:xfrm>
                <a:off x="0" y="28575"/>
                <a:ext cx="2543282" cy="417714"/>
              </a:xfrm>
              <a:prstGeom prst="rect">
                <a:avLst/>
              </a:prstGeom>
            </p:spPr>
            <p:txBody>
              <a:bodyPr anchor="ctr" rtlCol="false" tIns="38397" lIns="38397" bIns="38397" rIns="38397"/>
              <a:lstStyle/>
              <a:p>
                <a:pPr algn="ctr">
                  <a:lnSpc>
                    <a:spcPts val="2386"/>
                  </a:lnSpc>
                </a:pPr>
              </a:p>
            </p:txBody>
          </p:sp>
        </p:grpSp>
        <p:grpSp>
          <p:nvGrpSpPr>
            <p:cNvPr name="Group 34" id="34"/>
            <p:cNvGrpSpPr/>
            <p:nvPr/>
          </p:nvGrpSpPr>
          <p:grpSpPr>
            <a:xfrm rot="0">
              <a:off x="0" y="0"/>
              <a:ext cx="9680591" cy="1707722"/>
              <a:chOff x="0" y="0"/>
              <a:chExt cx="2529885" cy="446289"/>
            </a:xfrm>
          </p:grpSpPr>
          <p:sp>
            <p:nvSpPr>
              <p:cNvPr name="Freeform 35" id="35"/>
              <p:cNvSpPr/>
              <p:nvPr/>
            </p:nvSpPr>
            <p:spPr>
              <a:xfrm flipH="false" flipV="false" rot="0">
                <a:off x="0" y="0"/>
                <a:ext cx="2529885" cy="446289"/>
              </a:xfrm>
              <a:custGeom>
                <a:avLst/>
                <a:gdLst/>
                <a:ahLst/>
                <a:cxnLst/>
                <a:rect r="r" b="b" t="t" l="l"/>
                <a:pathLst>
                  <a:path h="446289" w="2529885">
                    <a:moveTo>
                      <a:pt x="66112" y="0"/>
                    </a:moveTo>
                    <a:lnTo>
                      <a:pt x="2463774" y="0"/>
                    </a:lnTo>
                    <a:cubicBezTo>
                      <a:pt x="2481307" y="0"/>
                      <a:pt x="2498123" y="6965"/>
                      <a:pt x="2510522" y="19364"/>
                    </a:cubicBezTo>
                    <a:cubicBezTo>
                      <a:pt x="2522920" y="31762"/>
                      <a:pt x="2529885" y="48578"/>
                      <a:pt x="2529885" y="66112"/>
                    </a:cubicBezTo>
                    <a:lnTo>
                      <a:pt x="2529885" y="380177"/>
                    </a:lnTo>
                    <a:cubicBezTo>
                      <a:pt x="2529885" y="416690"/>
                      <a:pt x="2500286" y="446289"/>
                      <a:pt x="2463774" y="446289"/>
                    </a:cubicBezTo>
                    <a:lnTo>
                      <a:pt x="66112" y="446289"/>
                    </a:lnTo>
                    <a:cubicBezTo>
                      <a:pt x="48578" y="446289"/>
                      <a:pt x="31762" y="439324"/>
                      <a:pt x="19364" y="426925"/>
                    </a:cubicBezTo>
                    <a:cubicBezTo>
                      <a:pt x="6965" y="414527"/>
                      <a:pt x="0" y="397711"/>
                      <a:pt x="0" y="380177"/>
                    </a:cubicBezTo>
                    <a:lnTo>
                      <a:pt x="0" y="66112"/>
                    </a:lnTo>
                    <a:cubicBezTo>
                      <a:pt x="0" y="29599"/>
                      <a:pt x="29599" y="0"/>
                      <a:pt x="66112" y="0"/>
                    </a:cubicBezTo>
                    <a:close/>
                  </a:path>
                </a:pathLst>
              </a:custGeom>
              <a:solidFill>
                <a:srgbClr val="FFFFFF"/>
              </a:solidFill>
              <a:ln w="47625" cap="rnd">
                <a:solidFill>
                  <a:srgbClr val="000000"/>
                </a:solidFill>
                <a:prstDash val="solid"/>
                <a:round/>
              </a:ln>
            </p:spPr>
          </p:sp>
          <p:sp>
            <p:nvSpPr>
              <p:cNvPr name="TextBox 36" id="36"/>
              <p:cNvSpPr txBox="true"/>
              <p:nvPr/>
            </p:nvSpPr>
            <p:spPr>
              <a:xfrm>
                <a:off x="0" y="28575"/>
                <a:ext cx="2529885" cy="417714"/>
              </a:xfrm>
              <a:prstGeom prst="rect">
                <a:avLst/>
              </a:prstGeom>
            </p:spPr>
            <p:txBody>
              <a:bodyPr anchor="ctr" rtlCol="false" tIns="38397" lIns="38397" bIns="38397" rIns="38397"/>
              <a:lstStyle/>
              <a:p>
                <a:pPr algn="ctr">
                  <a:lnSpc>
                    <a:spcPts val="2386"/>
                  </a:lnSpc>
                </a:pPr>
              </a:p>
            </p:txBody>
          </p:sp>
        </p:grpSp>
        <p:sp>
          <p:nvSpPr>
            <p:cNvPr name="TextBox 37" id="37"/>
            <p:cNvSpPr txBox="true"/>
            <p:nvPr/>
          </p:nvSpPr>
          <p:spPr>
            <a:xfrm rot="0">
              <a:off x="973117" y="639381"/>
              <a:ext cx="8062757" cy="689123"/>
            </a:xfrm>
            <a:prstGeom prst="rect">
              <a:avLst/>
            </a:prstGeom>
          </p:spPr>
          <p:txBody>
            <a:bodyPr anchor="t" rtlCol="false" tIns="0" lIns="0" bIns="0" rIns="0">
              <a:spAutoFit/>
            </a:bodyPr>
            <a:lstStyle/>
            <a:p>
              <a:pPr algn="ctr">
                <a:lnSpc>
                  <a:spcPts val="3702"/>
                </a:lnSpc>
              </a:pPr>
              <a:r>
                <a:rPr lang="en-US" sz="3739" spc="74">
                  <a:solidFill>
                    <a:srgbClr val="232E54"/>
                  </a:solidFill>
                  <a:latin typeface="Tek Tall Arabic Bold"/>
                </a:rPr>
                <a:t>4. Real-time Video Submission</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3426017" y="-85632"/>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18999"/>
            </a:blip>
            <a:stretch>
              <a:fillRect l="0" t="0" r="0" b="0"/>
            </a:stretch>
          </a:blipFill>
        </p:spPr>
      </p:sp>
      <p:grpSp>
        <p:nvGrpSpPr>
          <p:cNvPr name="Group 4" id="4"/>
          <p:cNvGrpSpPr/>
          <p:nvPr/>
        </p:nvGrpSpPr>
        <p:grpSpPr>
          <a:xfrm rot="0">
            <a:off x="1343125" y="3321531"/>
            <a:ext cx="15601750" cy="5936769"/>
            <a:chOff x="0" y="0"/>
            <a:chExt cx="4109103" cy="1563594"/>
          </a:xfrm>
        </p:grpSpPr>
        <p:sp>
          <p:nvSpPr>
            <p:cNvPr name="Freeform 5" id="5"/>
            <p:cNvSpPr/>
            <p:nvPr/>
          </p:nvSpPr>
          <p:spPr>
            <a:xfrm flipH="false" flipV="false" rot="0">
              <a:off x="0" y="0"/>
              <a:ext cx="4109103" cy="1563594"/>
            </a:xfrm>
            <a:custGeom>
              <a:avLst/>
              <a:gdLst/>
              <a:ahLst/>
              <a:cxnLst/>
              <a:rect r="r" b="b" t="t" l="l"/>
              <a:pathLst>
                <a:path h="1563594" w="4109103">
                  <a:moveTo>
                    <a:pt x="15383" y="0"/>
                  </a:moveTo>
                  <a:lnTo>
                    <a:pt x="4093720" y="0"/>
                  </a:lnTo>
                  <a:cubicBezTo>
                    <a:pt x="4102215" y="0"/>
                    <a:pt x="4109103" y="6887"/>
                    <a:pt x="4109103" y="15383"/>
                  </a:cubicBezTo>
                  <a:lnTo>
                    <a:pt x="4109103" y="1548211"/>
                  </a:lnTo>
                  <a:cubicBezTo>
                    <a:pt x="4109103" y="1552291"/>
                    <a:pt x="4107482" y="1556203"/>
                    <a:pt x="4104597" y="1559088"/>
                  </a:cubicBezTo>
                  <a:cubicBezTo>
                    <a:pt x="4101712" y="1561973"/>
                    <a:pt x="4097799" y="1563594"/>
                    <a:pt x="4093720" y="1563594"/>
                  </a:cubicBezTo>
                  <a:lnTo>
                    <a:pt x="15383" y="1563594"/>
                  </a:lnTo>
                  <a:cubicBezTo>
                    <a:pt x="6887" y="1563594"/>
                    <a:pt x="0" y="1556706"/>
                    <a:pt x="0" y="1548211"/>
                  </a:cubicBezTo>
                  <a:lnTo>
                    <a:pt x="0" y="15383"/>
                  </a:lnTo>
                  <a:cubicBezTo>
                    <a:pt x="0" y="11303"/>
                    <a:pt x="1621" y="7390"/>
                    <a:pt x="4506" y="4506"/>
                  </a:cubicBezTo>
                  <a:cubicBezTo>
                    <a:pt x="7390" y="1621"/>
                    <a:pt x="11303" y="0"/>
                    <a:pt x="15383" y="0"/>
                  </a:cubicBezTo>
                  <a:close/>
                </a:path>
              </a:pathLst>
            </a:custGeom>
            <a:gradFill rotWithShape="true">
              <a:gsLst>
                <a:gs pos="0">
                  <a:srgbClr val="8502A6">
                    <a:alpha val="100000"/>
                  </a:srgbClr>
                </a:gs>
                <a:gs pos="50000">
                  <a:srgbClr val="702BB4">
                    <a:alpha val="100000"/>
                  </a:srgbClr>
                </a:gs>
                <a:gs pos="100000">
                  <a:srgbClr val="3C1C96">
                    <a:alpha val="100000"/>
                  </a:srgbClr>
                </a:gs>
              </a:gsLst>
              <a:path path="circle">
                <a:fillToRect l="0" r="100000" t="0" b="100000"/>
              </a:path>
              <a:tileRect r="0" l="-100000" b="0" t="-100000"/>
            </a:gradFill>
            <a:ln w="95250" cap="rnd">
              <a:solidFill>
                <a:srgbClr val="FFFFFF"/>
              </a:solidFill>
              <a:prstDash val="solid"/>
              <a:round/>
            </a:ln>
          </p:spPr>
        </p:sp>
        <p:sp>
          <p:nvSpPr>
            <p:cNvPr name="TextBox 6" id="6"/>
            <p:cNvSpPr txBox="true"/>
            <p:nvPr/>
          </p:nvSpPr>
          <p:spPr>
            <a:xfrm>
              <a:off x="0" y="28575"/>
              <a:ext cx="4109103" cy="1535019"/>
            </a:xfrm>
            <a:prstGeom prst="rect">
              <a:avLst/>
            </a:prstGeom>
          </p:spPr>
          <p:txBody>
            <a:bodyPr anchor="ctr" rtlCol="false" tIns="50800" lIns="50800" bIns="50800" rIns="50800"/>
            <a:lstStyle/>
            <a:p>
              <a:pPr algn="ctr">
                <a:lnSpc>
                  <a:spcPts val="2386"/>
                </a:lnSpc>
              </a:pPr>
            </a:p>
          </p:txBody>
        </p:sp>
      </p:grpSp>
      <p:sp>
        <p:nvSpPr>
          <p:cNvPr name="TextBox 7" id="7"/>
          <p:cNvSpPr txBox="true"/>
          <p:nvPr/>
        </p:nvSpPr>
        <p:spPr>
          <a:xfrm rot="0">
            <a:off x="1859779" y="3694968"/>
            <a:ext cx="14568443" cy="5089092"/>
          </a:xfrm>
          <a:prstGeom prst="rect">
            <a:avLst/>
          </a:prstGeom>
        </p:spPr>
        <p:txBody>
          <a:bodyPr anchor="t" rtlCol="false" tIns="0" lIns="0" bIns="0" rIns="0">
            <a:spAutoFit/>
          </a:bodyPr>
          <a:lstStyle/>
          <a:p>
            <a:pPr algn="ctr">
              <a:lnSpc>
                <a:spcPts val="5098"/>
              </a:lnSpc>
              <a:spcBef>
                <a:spcPct val="0"/>
              </a:spcBef>
            </a:pPr>
            <a:r>
              <a:rPr lang="en-US" sz="3642" spc="29">
                <a:solidFill>
                  <a:srgbClr val="FFFFFF"/>
                </a:solidFill>
                <a:latin typeface="TT Chocolates"/>
              </a:rPr>
              <a:t>Our team is dedicated to addressing the shortcomings in current crime reporting systems by leveraging technology to enhance public safety. Through the development of this app-based solution, we aim to contribute to the efficiency of law enforcement agencies, ultimately fostering a safer and more secure society. By embracing innovation and collaboration, our team is committed to making a positive impact on our community and realizing a future where technology plays a pivotal role in the pursuit of justice.</a:t>
            </a:r>
          </a:p>
        </p:txBody>
      </p:sp>
      <p:grpSp>
        <p:nvGrpSpPr>
          <p:cNvPr name="Group 8" id="8"/>
          <p:cNvGrpSpPr/>
          <p:nvPr/>
        </p:nvGrpSpPr>
        <p:grpSpPr>
          <a:xfrm rot="0">
            <a:off x="3558291" y="1028700"/>
            <a:ext cx="11171417" cy="2052149"/>
            <a:chOff x="0" y="0"/>
            <a:chExt cx="14895223" cy="2736199"/>
          </a:xfrm>
        </p:grpSpPr>
        <p:grpSp>
          <p:nvGrpSpPr>
            <p:cNvPr name="Group 9" id="9"/>
            <p:cNvGrpSpPr/>
            <p:nvPr/>
          </p:nvGrpSpPr>
          <p:grpSpPr>
            <a:xfrm rot="0">
              <a:off x="277135" y="193489"/>
              <a:ext cx="14618088" cy="2542711"/>
              <a:chOff x="0" y="0"/>
              <a:chExt cx="3820230" cy="664501"/>
            </a:xfrm>
          </p:grpSpPr>
          <p:sp>
            <p:nvSpPr>
              <p:cNvPr name="Freeform 10" id="10"/>
              <p:cNvSpPr/>
              <p:nvPr/>
            </p:nvSpPr>
            <p:spPr>
              <a:xfrm flipH="false" flipV="false" rot="0">
                <a:off x="0" y="0"/>
                <a:ext cx="3820230" cy="664501"/>
              </a:xfrm>
              <a:custGeom>
                <a:avLst/>
                <a:gdLst/>
                <a:ahLst/>
                <a:cxnLst/>
                <a:rect r="r" b="b" t="t" l="l"/>
                <a:pathLst>
                  <a:path h="664501" w="3820230">
                    <a:moveTo>
                      <a:pt x="61435" y="0"/>
                    </a:moveTo>
                    <a:lnTo>
                      <a:pt x="3758795" y="0"/>
                    </a:lnTo>
                    <a:cubicBezTo>
                      <a:pt x="3792725" y="0"/>
                      <a:pt x="3820230" y="27505"/>
                      <a:pt x="3820230" y="61435"/>
                    </a:cubicBezTo>
                    <a:lnTo>
                      <a:pt x="3820230" y="603066"/>
                    </a:lnTo>
                    <a:cubicBezTo>
                      <a:pt x="3820230" y="619360"/>
                      <a:pt x="3813758" y="634986"/>
                      <a:pt x="3802236" y="646507"/>
                    </a:cubicBezTo>
                    <a:cubicBezTo>
                      <a:pt x="3790715" y="658029"/>
                      <a:pt x="3775089" y="664501"/>
                      <a:pt x="3758795" y="664501"/>
                    </a:cubicBezTo>
                    <a:lnTo>
                      <a:pt x="61435" y="664501"/>
                    </a:lnTo>
                    <a:cubicBezTo>
                      <a:pt x="45141" y="664501"/>
                      <a:pt x="29515" y="658029"/>
                      <a:pt x="17994" y="646507"/>
                    </a:cubicBezTo>
                    <a:cubicBezTo>
                      <a:pt x="6473" y="634986"/>
                      <a:pt x="0" y="619360"/>
                      <a:pt x="0" y="603066"/>
                    </a:cubicBezTo>
                    <a:lnTo>
                      <a:pt x="0" y="61435"/>
                    </a:lnTo>
                    <a:cubicBezTo>
                      <a:pt x="0" y="45141"/>
                      <a:pt x="6473" y="29515"/>
                      <a:pt x="17994" y="17994"/>
                    </a:cubicBezTo>
                    <a:cubicBezTo>
                      <a:pt x="29515" y="6473"/>
                      <a:pt x="45141" y="0"/>
                      <a:pt x="61435" y="0"/>
                    </a:cubicBezTo>
                    <a:close/>
                  </a:path>
                </a:pathLst>
              </a:custGeom>
              <a:solidFill>
                <a:srgbClr val="E57EFF"/>
              </a:solidFill>
              <a:ln w="47625" cap="rnd">
                <a:solidFill>
                  <a:srgbClr val="000000"/>
                </a:solidFill>
                <a:prstDash val="solid"/>
                <a:round/>
              </a:ln>
            </p:spPr>
          </p:sp>
          <p:sp>
            <p:nvSpPr>
              <p:cNvPr name="TextBox 11" id="11"/>
              <p:cNvSpPr txBox="true"/>
              <p:nvPr/>
            </p:nvSpPr>
            <p:spPr>
              <a:xfrm>
                <a:off x="0" y="28575"/>
                <a:ext cx="3820230" cy="635926"/>
              </a:xfrm>
              <a:prstGeom prst="rect">
                <a:avLst/>
              </a:prstGeom>
            </p:spPr>
            <p:txBody>
              <a:bodyPr anchor="ctr" rtlCol="false" tIns="38397" lIns="38397" bIns="38397" rIns="38397"/>
              <a:lstStyle/>
              <a:p>
                <a:pPr algn="ctr">
                  <a:lnSpc>
                    <a:spcPts val="2386"/>
                  </a:lnSpc>
                </a:pPr>
              </a:p>
            </p:txBody>
          </p:sp>
        </p:grpSp>
        <p:grpSp>
          <p:nvGrpSpPr>
            <p:cNvPr name="Group 12" id="12"/>
            <p:cNvGrpSpPr/>
            <p:nvPr/>
          </p:nvGrpSpPr>
          <p:grpSpPr>
            <a:xfrm rot="0">
              <a:off x="0" y="0"/>
              <a:ext cx="14474047" cy="2357158"/>
              <a:chOff x="0" y="0"/>
              <a:chExt cx="3782587" cy="616010"/>
            </a:xfrm>
          </p:grpSpPr>
          <p:sp>
            <p:nvSpPr>
              <p:cNvPr name="Freeform 13" id="13"/>
              <p:cNvSpPr/>
              <p:nvPr/>
            </p:nvSpPr>
            <p:spPr>
              <a:xfrm flipH="false" flipV="false" rot="0">
                <a:off x="0" y="0"/>
                <a:ext cx="3782587" cy="616010"/>
              </a:xfrm>
              <a:custGeom>
                <a:avLst/>
                <a:gdLst/>
                <a:ahLst/>
                <a:cxnLst/>
                <a:rect r="r" b="b" t="t" l="l"/>
                <a:pathLst>
                  <a:path h="616010" w="3782587">
                    <a:moveTo>
                      <a:pt x="52062" y="0"/>
                    </a:moveTo>
                    <a:lnTo>
                      <a:pt x="3730525" y="0"/>
                    </a:lnTo>
                    <a:cubicBezTo>
                      <a:pt x="3744332" y="0"/>
                      <a:pt x="3757575" y="5485"/>
                      <a:pt x="3767338" y="15249"/>
                    </a:cubicBezTo>
                    <a:cubicBezTo>
                      <a:pt x="3777102" y="25012"/>
                      <a:pt x="3782587" y="38254"/>
                      <a:pt x="3782587" y="52062"/>
                    </a:cubicBezTo>
                    <a:lnTo>
                      <a:pt x="3782587" y="563948"/>
                    </a:lnTo>
                    <a:cubicBezTo>
                      <a:pt x="3782587" y="577755"/>
                      <a:pt x="3777102" y="590998"/>
                      <a:pt x="3767338" y="600761"/>
                    </a:cubicBezTo>
                    <a:cubicBezTo>
                      <a:pt x="3757575" y="610525"/>
                      <a:pt x="3744332" y="616010"/>
                      <a:pt x="3730525" y="616010"/>
                    </a:cubicBezTo>
                    <a:lnTo>
                      <a:pt x="52062" y="616010"/>
                    </a:lnTo>
                    <a:cubicBezTo>
                      <a:pt x="38254" y="616010"/>
                      <a:pt x="25012" y="610525"/>
                      <a:pt x="15249" y="600761"/>
                    </a:cubicBezTo>
                    <a:cubicBezTo>
                      <a:pt x="5485" y="590998"/>
                      <a:pt x="0" y="577755"/>
                      <a:pt x="0" y="563948"/>
                    </a:cubicBezTo>
                    <a:lnTo>
                      <a:pt x="0" y="52062"/>
                    </a:lnTo>
                    <a:cubicBezTo>
                      <a:pt x="0" y="38254"/>
                      <a:pt x="5485" y="25012"/>
                      <a:pt x="15249" y="15249"/>
                    </a:cubicBezTo>
                    <a:cubicBezTo>
                      <a:pt x="25012" y="5485"/>
                      <a:pt x="38254" y="0"/>
                      <a:pt x="52062" y="0"/>
                    </a:cubicBezTo>
                    <a:close/>
                  </a:path>
                </a:pathLst>
              </a:custGeom>
              <a:solidFill>
                <a:srgbClr val="FFFFFF"/>
              </a:solidFill>
              <a:ln w="47625" cap="rnd">
                <a:solidFill>
                  <a:srgbClr val="000000"/>
                </a:solidFill>
                <a:prstDash val="solid"/>
                <a:round/>
              </a:ln>
            </p:spPr>
          </p:sp>
          <p:sp>
            <p:nvSpPr>
              <p:cNvPr name="TextBox 14" id="14"/>
              <p:cNvSpPr txBox="true"/>
              <p:nvPr/>
            </p:nvSpPr>
            <p:spPr>
              <a:xfrm>
                <a:off x="0" y="28575"/>
                <a:ext cx="3782587" cy="587435"/>
              </a:xfrm>
              <a:prstGeom prst="rect">
                <a:avLst/>
              </a:prstGeom>
            </p:spPr>
            <p:txBody>
              <a:bodyPr anchor="ctr" rtlCol="false" tIns="38397" lIns="38397" bIns="38397" rIns="38397"/>
              <a:lstStyle/>
              <a:p>
                <a:pPr algn="ctr">
                  <a:lnSpc>
                    <a:spcPts val="2386"/>
                  </a:lnSpc>
                </a:pPr>
              </a:p>
            </p:txBody>
          </p:sp>
        </p:grpSp>
      </p:grpSp>
      <p:sp>
        <p:nvSpPr>
          <p:cNvPr name="Freeform 15" id="15"/>
          <p:cNvSpPr/>
          <p:nvPr/>
        </p:nvSpPr>
        <p:spPr>
          <a:xfrm flipH="false" flipV="false" rot="0">
            <a:off x="-4115905" y="8282940"/>
            <a:ext cx="7315200" cy="1950720"/>
          </a:xfrm>
          <a:custGeom>
            <a:avLst/>
            <a:gdLst/>
            <a:ahLst/>
            <a:cxnLst/>
            <a:rect r="r" b="b" t="t" l="l"/>
            <a:pathLst>
              <a:path h="1950720" w="7315200">
                <a:moveTo>
                  <a:pt x="0" y="0"/>
                </a:moveTo>
                <a:lnTo>
                  <a:pt x="7315200" y="0"/>
                </a:lnTo>
                <a:lnTo>
                  <a:pt x="7315200" y="1950720"/>
                </a:lnTo>
                <a:lnTo>
                  <a:pt x="0" y="19507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531851" y="1563383"/>
            <a:ext cx="5224298" cy="1144708"/>
          </a:xfrm>
          <a:prstGeom prst="rect">
            <a:avLst/>
          </a:prstGeom>
        </p:spPr>
        <p:txBody>
          <a:bodyPr anchor="t" rtlCol="false" tIns="0" lIns="0" bIns="0" rIns="0">
            <a:spAutoFit/>
          </a:bodyPr>
          <a:lstStyle/>
          <a:p>
            <a:pPr algn="ctr">
              <a:lnSpc>
                <a:spcPts val="8534"/>
              </a:lnSpc>
            </a:pPr>
            <a:r>
              <a:rPr lang="en-US" sz="8620" spc="172">
                <a:solidFill>
                  <a:srgbClr val="232E54"/>
                </a:solidFill>
                <a:latin typeface="Tek Tall Arabic Bold"/>
              </a:rPr>
              <a:t>conclusion</a:t>
            </a:r>
          </a:p>
        </p:txBody>
      </p:sp>
      <p:sp>
        <p:nvSpPr>
          <p:cNvPr name="Freeform 17" id="17"/>
          <p:cNvSpPr/>
          <p:nvPr/>
        </p:nvSpPr>
        <p:spPr>
          <a:xfrm flipH="false" flipV="false" rot="0">
            <a:off x="15272048" y="426098"/>
            <a:ext cx="7315200" cy="1950720"/>
          </a:xfrm>
          <a:custGeom>
            <a:avLst/>
            <a:gdLst/>
            <a:ahLst/>
            <a:cxnLst/>
            <a:rect r="r" b="b" t="t" l="l"/>
            <a:pathLst>
              <a:path h="1950720" w="7315200">
                <a:moveTo>
                  <a:pt x="0" y="0"/>
                </a:moveTo>
                <a:lnTo>
                  <a:pt x="7315200" y="0"/>
                </a:lnTo>
                <a:lnTo>
                  <a:pt x="7315200" y="1950720"/>
                </a:lnTo>
                <a:lnTo>
                  <a:pt x="0" y="19507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name="Freeform 3" id="3"/>
          <p:cNvSpPr/>
          <p:nvPr/>
        </p:nvSpPr>
        <p:spPr>
          <a:xfrm flipH="false" flipV="false" rot="866553">
            <a:off x="-5268182" y="-772916"/>
            <a:ext cx="25077868" cy="17812091"/>
          </a:xfrm>
          <a:custGeom>
            <a:avLst/>
            <a:gdLst/>
            <a:ahLst/>
            <a:cxnLst/>
            <a:rect r="r" b="b" t="t" l="l"/>
            <a:pathLst>
              <a:path h="17812091" w="25077868">
                <a:moveTo>
                  <a:pt x="0" y="0"/>
                </a:moveTo>
                <a:lnTo>
                  <a:pt x="25077868" y="0"/>
                </a:lnTo>
                <a:lnTo>
                  <a:pt x="25077868" y="17812090"/>
                </a:lnTo>
                <a:lnTo>
                  <a:pt x="0" y="17812090"/>
                </a:lnTo>
                <a:lnTo>
                  <a:pt x="0" y="0"/>
                </a:lnTo>
                <a:close/>
              </a:path>
            </a:pathLst>
          </a:custGeom>
          <a:blipFill>
            <a:blip r:embed="rId3">
              <a:alphaModFix amt="53000"/>
            </a:blip>
            <a:stretch>
              <a:fillRect l="0" t="0" r="0" b="0"/>
            </a:stretch>
          </a:blipFill>
        </p:spPr>
      </p:sp>
      <p:sp>
        <p:nvSpPr>
          <p:cNvPr name="TextBox 4" id="4"/>
          <p:cNvSpPr txBox="true"/>
          <p:nvPr/>
        </p:nvSpPr>
        <p:spPr>
          <a:xfrm rot="0">
            <a:off x="1028700" y="3307833"/>
            <a:ext cx="8424792" cy="4719083"/>
          </a:xfrm>
          <a:prstGeom prst="rect">
            <a:avLst/>
          </a:prstGeom>
        </p:spPr>
        <p:txBody>
          <a:bodyPr anchor="t" rtlCol="false" tIns="0" lIns="0" bIns="0" rIns="0">
            <a:spAutoFit/>
          </a:bodyPr>
          <a:lstStyle/>
          <a:p>
            <a:pPr algn="ctr">
              <a:lnSpc>
                <a:spcPts val="17175"/>
              </a:lnSpc>
            </a:pPr>
            <a:r>
              <a:rPr lang="en-US" sz="23527">
                <a:solidFill>
                  <a:srgbClr val="FFFFFF"/>
                </a:solidFill>
                <a:latin typeface="Ara Hamah Alfidaa"/>
              </a:rPr>
              <a:t>Thank</a:t>
            </a:r>
          </a:p>
          <a:p>
            <a:pPr algn="ctr">
              <a:lnSpc>
                <a:spcPts val="17175"/>
              </a:lnSpc>
            </a:pPr>
            <a:r>
              <a:rPr lang="en-US" sz="23527">
                <a:solidFill>
                  <a:srgbClr val="FFFFFF"/>
                </a:solidFill>
                <a:latin typeface="Ara Hamah Alfidaa"/>
              </a:rPr>
              <a:t>you!</a:t>
            </a:r>
          </a:p>
        </p:txBody>
      </p:sp>
      <p:sp>
        <p:nvSpPr>
          <p:cNvPr name="TextBox 5" id="5"/>
          <p:cNvSpPr txBox="true"/>
          <p:nvPr/>
        </p:nvSpPr>
        <p:spPr>
          <a:xfrm rot="0">
            <a:off x="11907023" y="2678505"/>
            <a:ext cx="3884651" cy="1415062"/>
          </a:xfrm>
          <a:prstGeom prst="rect">
            <a:avLst/>
          </a:prstGeom>
        </p:spPr>
        <p:txBody>
          <a:bodyPr anchor="t" rtlCol="false" tIns="0" lIns="0" bIns="0" rIns="0">
            <a:spAutoFit/>
          </a:bodyPr>
          <a:lstStyle/>
          <a:p>
            <a:pPr algn="ctr">
              <a:lnSpc>
                <a:spcPts val="10741"/>
              </a:lnSpc>
              <a:spcBef>
                <a:spcPct val="0"/>
              </a:spcBef>
            </a:pPr>
            <a:r>
              <a:rPr lang="en-US" sz="10230" spc="81">
                <a:solidFill>
                  <a:srgbClr val="FFFFFF"/>
                </a:solidFill>
                <a:latin typeface="TT Chocolates"/>
              </a:rPr>
              <a:t>RAVEN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8168330" y="6991232"/>
            <a:ext cx="34149427" cy="15111121"/>
          </a:xfrm>
          <a:custGeom>
            <a:avLst/>
            <a:gdLst/>
            <a:ahLst/>
            <a:cxnLst/>
            <a:rect r="r" b="b" t="t" l="l"/>
            <a:pathLst>
              <a:path h="15111121" w="34149427">
                <a:moveTo>
                  <a:pt x="0" y="0"/>
                </a:moveTo>
                <a:lnTo>
                  <a:pt x="34149427" y="0"/>
                </a:lnTo>
                <a:lnTo>
                  <a:pt x="34149427" y="15111121"/>
                </a:lnTo>
                <a:lnTo>
                  <a:pt x="0" y="15111121"/>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378524" y="600018"/>
            <a:ext cx="11401442" cy="1776947"/>
            <a:chOff x="0" y="0"/>
            <a:chExt cx="15201923" cy="2369262"/>
          </a:xfrm>
        </p:grpSpPr>
        <p:grpSp>
          <p:nvGrpSpPr>
            <p:cNvPr name="Group 5" id="5"/>
            <p:cNvGrpSpPr/>
            <p:nvPr/>
          </p:nvGrpSpPr>
          <p:grpSpPr>
            <a:xfrm rot="0">
              <a:off x="172681" y="241123"/>
              <a:ext cx="15029243" cy="2128140"/>
              <a:chOff x="0" y="0"/>
              <a:chExt cx="3151759" cy="446289"/>
            </a:xfrm>
          </p:grpSpPr>
          <p:sp>
            <p:nvSpPr>
              <p:cNvPr name="Freeform 6" id="6"/>
              <p:cNvSpPr/>
              <p:nvPr/>
            </p:nvSpPr>
            <p:spPr>
              <a:xfrm flipH="false" flipV="false" rot="0">
                <a:off x="0" y="0"/>
                <a:ext cx="3151759" cy="446289"/>
              </a:xfrm>
              <a:custGeom>
                <a:avLst/>
                <a:gdLst/>
                <a:ahLst/>
                <a:cxnLst/>
                <a:rect r="r" b="b" t="t" l="l"/>
                <a:pathLst>
                  <a:path h="446289" w="3151759">
                    <a:moveTo>
                      <a:pt x="42584" y="0"/>
                    </a:moveTo>
                    <a:lnTo>
                      <a:pt x="3109175" y="0"/>
                    </a:lnTo>
                    <a:cubicBezTo>
                      <a:pt x="3120469" y="0"/>
                      <a:pt x="3131300" y="4486"/>
                      <a:pt x="3139286" y="12472"/>
                    </a:cubicBezTo>
                    <a:cubicBezTo>
                      <a:pt x="3147272" y="20458"/>
                      <a:pt x="3151759" y="31290"/>
                      <a:pt x="3151759" y="42584"/>
                    </a:cubicBezTo>
                    <a:lnTo>
                      <a:pt x="3151759" y="403705"/>
                    </a:lnTo>
                    <a:cubicBezTo>
                      <a:pt x="3151759" y="414999"/>
                      <a:pt x="3147272" y="425830"/>
                      <a:pt x="3139286" y="433816"/>
                    </a:cubicBezTo>
                    <a:cubicBezTo>
                      <a:pt x="3131300" y="441802"/>
                      <a:pt x="3120469" y="446289"/>
                      <a:pt x="3109175" y="446289"/>
                    </a:cubicBezTo>
                    <a:lnTo>
                      <a:pt x="42584" y="446289"/>
                    </a:lnTo>
                    <a:cubicBezTo>
                      <a:pt x="31290" y="446289"/>
                      <a:pt x="20458" y="441802"/>
                      <a:pt x="12472" y="433816"/>
                    </a:cubicBezTo>
                    <a:cubicBezTo>
                      <a:pt x="4486" y="425830"/>
                      <a:pt x="0" y="414999"/>
                      <a:pt x="0" y="403705"/>
                    </a:cubicBezTo>
                    <a:lnTo>
                      <a:pt x="0" y="42584"/>
                    </a:lnTo>
                    <a:cubicBezTo>
                      <a:pt x="0" y="31290"/>
                      <a:pt x="4486" y="20458"/>
                      <a:pt x="12472" y="12472"/>
                    </a:cubicBezTo>
                    <a:cubicBezTo>
                      <a:pt x="20458" y="4486"/>
                      <a:pt x="31290" y="0"/>
                      <a:pt x="42584" y="0"/>
                    </a:cubicBezTo>
                    <a:close/>
                  </a:path>
                </a:pathLst>
              </a:custGeom>
              <a:solidFill>
                <a:srgbClr val="E57EFF"/>
              </a:solidFill>
              <a:ln w="47625" cap="rnd">
                <a:solidFill>
                  <a:srgbClr val="000000"/>
                </a:solidFill>
                <a:prstDash val="solid"/>
                <a:round/>
              </a:ln>
            </p:spPr>
          </p:sp>
          <p:sp>
            <p:nvSpPr>
              <p:cNvPr name="TextBox 7" id="7"/>
              <p:cNvSpPr txBox="true"/>
              <p:nvPr/>
            </p:nvSpPr>
            <p:spPr>
              <a:xfrm>
                <a:off x="0" y="28575"/>
                <a:ext cx="3151759" cy="417714"/>
              </a:xfrm>
              <a:prstGeom prst="rect">
                <a:avLst/>
              </a:prstGeom>
            </p:spPr>
            <p:txBody>
              <a:bodyPr anchor="ctr" rtlCol="false" tIns="47850" lIns="47850" bIns="47850" rIns="47850"/>
              <a:lstStyle/>
              <a:p>
                <a:pPr algn="ctr">
                  <a:lnSpc>
                    <a:spcPts val="2386"/>
                  </a:lnSpc>
                </a:pPr>
              </a:p>
            </p:txBody>
          </p:sp>
        </p:grpSp>
        <p:grpSp>
          <p:nvGrpSpPr>
            <p:cNvPr name="Group 8" id="8"/>
            <p:cNvGrpSpPr/>
            <p:nvPr/>
          </p:nvGrpSpPr>
          <p:grpSpPr>
            <a:xfrm rot="0">
              <a:off x="0" y="0"/>
              <a:ext cx="15029243" cy="2128140"/>
              <a:chOff x="0" y="0"/>
              <a:chExt cx="3151759" cy="446289"/>
            </a:xfrm>
          </p:grpSpPr>
          <p:sp>
            <p:nvSpPr>
              <p:cNvPr name="Freeform 9" id="9"/>
              <p:cNvSpPr/>
              <p:nvPr/>
            </p:nvSpPr>
            <p:spPr>
              <a:xfrm flipH="false" flipV="false" rot="0">
                <a:off x="0" y="0"/>
                <a:ext cx="3151759" cy="446289"/>
              </a:xfrm>
              <a:custGeom>
                <a:avLst/>
                <a:gdLst/>
                <a:ahLst/>
                <a:cxnLst/>
                <a:rect r="r" b="b" t="t" l="l"/>
                <a:pathLst>
                  <a:path h="446289" w="3151759">
                    <a:moveTo>
                      <a:pt x="42584" y="0"/>
                    </a:moveTo>
                    <a:lnTo>
                      <a:pt x="3109175" y="0"/>
                    </a:lnTo>
                    <a:cubicBezTo>
                      <a:pt x="3120469" y="0"/>
                      <a:pt x="3131300" y="4486"/>
                      <a:pt x="3139286" y="12472"/>
                    </a:cubicBezTo>
                    <a:cubicBezTo>
                      <a:pt x="3147272" y="20458"/>
                      <a:pt x="3151759" y="31290"/>
                      <a:pt x="3151759" y="42584"/>
                    </a:cubicBezTo>
                    <a:lnTo>
                      <a:pt x="3151759" y="403705"/>
                    </a:lnTo>
                    <a:cubicBezTo>
                      <a:pt x="3151759" y="414999"/>
                      <a:pt x="3147272" y="425830"/>
                      <a:pt x="3139286" y="433816"/>
                    </a:cubicBezTo>
                    <a:cubicBezTo>
                      <a:pt x="3131300" y="441802"/>
                      <a:pt x="3120469" y="446289"/>
                      <a:pt x="3109175" y="446289"/>
                    </a:cubicBezTo>
                    <a:lnTo>
                      <a:pt x="42584" y="446289"/>
                    </a:lnTo>
                    <a:cubicBezTo>
                      <a:pt x="31290" y="446289"/>
                      <a:pt x="20458" y="441802"/>
                      <a:pt x="12472" y="433816"/>
                    </a:cubicBezTo>
                    <a:cubicBezTo>
                      <a:pt x="4486" y="425830"/>
                      <a:pt x="0" y="414999"/>
                      <a:pt x="0" y="403705"/>
                    </a:cubicBezTo>
                    <a:lnTo>
                      <a:pt x="0" y="42584"/>
                    </a:lnTo>
                    <a:cubicBezTo>
                      <a:pt x="0" y="31290"/>
                      <a:pt x="4486" y="20458"/>
                      <a:pt x="12472" y="12472"/>
                    </a:cubicBezTo>
                    <a:cubicBezTo>
                      <a:pt x="20458" y="4486"/>
                      <a:pt x="31290" y="0"/>
                      <a:pt x="42584" y="0"/>
                    </a:cubicBezTo>
                    <a:close/>
                  </a:path>
                </a:pathLst>
              </a:custGeom>
              <a:solidFill>
                <a:srgbClr val="FFFFFF"/>
              </a:solidFill>
              <a:ln w="47625" cap="rnd">
                <a:solidFill>
                  <a:srgbClr val="000000"/>
                </a:solidFill>
                <a:prstDash val="solid"/>
                <a:round/>
              </a:ln>
            </p:spPr>
          </p:sp>
          <p:sp>
            <p:nvSpPr>
              <p:cNvPr name="TextBox 10" id="10"/>
              <p:cNvSpPr txBox="true"/>
              <p:nvPr/>
            </p:nvSpPr>
            <p:spPr>
              <a:xfrm>
                <a:off x="0" y="28575"/>
                <a:ext cx="3151759" cy="417714"/>
              </a:xfrm>
              <a:prstGeom prst="rect">
                <a:avLst/>
              </a:prstGeom>
            </p:spPr>
            <p:txBody>
              <a:bodyPr anchor="ctr" rtlCol="false" tIns="47850" lIns="47850" bIns="47850" rIns="47850"/>
              <a:lstStyle/>
              <a:p>
                <a:pPr algn="ctr">
                  <a:lnSpc>
                    <a:spcPts val="2386"/>
                  </a:lnSpc>
                </a:pPr>
              </a:p>
            </p:txBody>
          </p:sp>
        </p:grpSp>
        <p:sp>
          <p:nvSpPr>
            <p:cNvPr name="TextBox 11" id="11"/>
            <p:cNvSpPr txBox="true"/>
            <p:nvPr/>
          </p:nvSpPr>
          <p:spPr>
            <a:xfrm rot="0">
              <a:off x="998779" y="495889"/>
              <a:ext cx="13377046" cy="1166197"/>
            </a:xfrm>
            <a:prstGeom prst="rect">
              <a:avLst/>
            </a:prstGeom>
          </p:spPr>
          <p:txBody>
            <a:bodyPr anchor="t" rtlCol="false" tIns="0" lIns="0" bIns="0" rIns="0">
              <a:spAutoFit/>
            </a:bodyPr>
            <a:lstStyle/>
            <a:p>
              <a:pPr algn="ctr">
                <a:lnSpc>
                  <a:spcPts val="7269"/>
                </a:lnSpc>
              </a:pPr>
              <a:r>
                <a:rPr lang="en-US" sz="5192" spc="295">
                  <a:solidFill>
                    <a:srgbClr val="232E54"/>
                  </a:solidFill>
                  <a:latin typeface="Tek Tall Arabic Bold"/>
                </a:rPr>
                <a:t>Team Members &amp; Responsibilities</a:t>
              </a:r>
            </a:p>
          </p:txBody>
        </p:sp>
      </p:grpSp>
      <p:grpSp>
        <p:nvGrpSpPr>
          <p:cNvPr name="Group 12" id="12"/>
          <p:cNvGrpSpPr/>
          <p:nvPr/>
        </p:nvGrpSpPr>
        <p:grpSpPr>
          <a:xfrm rot="0">
            <a:off x="3945292" y="2722882"/>
            <a:ext cx="10397415" cy="1995335"/>
            <a:chOff x="0" y="0"/>
            <a:chExt cx="3094743" cy="593902"/>
          </a:xfrm>
        </p:grpSpPr>
        <p:sp>
          <p:nvSpPr>
            <p:cNvPr name="Freeform 13" id="13"/>
            <p:cNvSpPr/>
            <p:nvPr/>
          </p:nvSpPr>
          <p:spPr>
            <a:xfrm flipH="false" flipV="false" rot="0">
              <a:off x="0" y="0"/>
              <a:ext cx="3094743" cy="593902"/>
            </a:xfrm>
            <a:custGeom>
              <a:avLst/>
              <a:gdLst/>
              <a:ahLst/>
              <a:cxnLst/>
              <a:rect r="r" b="b" t="t" l="l"/>
              <a:pathLst>
                <a:path h="593902" w="3094743">
                  <a:moveTo>
                    <a:pt x="11169" y="0"/>
                  </a:moveTo>
                  <a:lnTo>
                    <a:pt x="3083574" y="0"/>
                  </a:lnTo>
                  <a:cubicBezTo>
                    <a:pt x="3089743" y="0"/>
                    <a:pt x="3094743" y="5001"/>
                    <a:pt x="3094743" y="11169"/>
                  </a:cubicBezTo>
                  <a:lnTo>
                    <a:pt x="3094743" y="582733"/>
                  </a:lnTo>
                  <a:cubicBezTo>
                    <a:pt x="3094743" y="585696"/>
                    <a:pt x="3093567" y="588537"/>
                    <a:pt x="3091472" y="590631"/>
                  </a:cubicBezTo>
                  <a:cubicBezTo>
                    <a:pt x="3089378" y="592726"/>
                    <a:pt x="3086537" y="593902"/>
                    <a:pt x="3083574" y="593902"/>
                  </a:cubicBezTo>
                  <a:lnTo>
                    <a:pt x="11169" y="593902"/>
                  </a:lnTo>
                  <a:cubicBezTo>
                    <a:pt x="5001" y="593902"/>
                    <a:pt x="0" y="588902"/>
                    <a:pt x="0" y="582733"/>
                  </a:cubicBezTo>
                  <a:lnTo>
                    <a:pt x="0" y="11169"/>
                  </a:lnTo>
                  <a:cubicBezTo>
                    <a:pt x="0" y="5001"/>
                    <a:pt x="5001" y="0"/>
                    <a:pt x="11169" y="0"/>
                  </a:cubicBezTo>
                  <a:close/>
                </a:path>
              </a:pathLst>
            </a:custGeom>
            <a:gradFill rotWithShape="true">
              <a:gsLst>
                <a:gs pos="0">
                  <a:srgbClr val="8502A6">
                    <a:alpha val="100000"/>
                  </a:srgbClr>
                </a:gs>
                <a:gs pos="50000">
                  <a:srgbClr val="3C1C96">
                    <a:alpha val="100000"/>
                  </a:srgbClr>
                </a:gs>
                <a:gs pos="100000">
                  <a:srgbClr val="702BB4">
                    <a:alpha val="100000"/>
                  </a:srgbClr>
                </a:gs>
              </a:gsLst>
              <a:path path="circle">
                <a:fillToRect l="0" r="100000" t="0" b="100000"/>
              </a:path>
              <a:tileRect r="0" l="-100000" b="0" t="-100000"/>
            </a:gradFill>
            <a:ln w="76200" cap="sq">
              <a:solidFill>
                <a:srgbClr val="FFFCF3"/>
              </a:solidFill>
              <a:prstDash val="solid"/>
              <a:miter/>
            </a:ln>
          </p:spPr>
        </p:sp>
        <p:sp>
          <p:nvSpPr>
            <p:cNvPr name="TextBox 14" id="14"/>
            <p:cNvSpPr txBox="true"/>
            <p:nvPr/>
          </p:nvSpPr>
          <p:spPr>
            <a:xfrm>
              <a:off x="0" y="28575"/>
              <a:ext cx="3094743" cy="565327"/>
            </a:xfrm>
            <a:prstGeom prst="rect">
              <a:avLst/>
            </a:prstGeom>
          </p:spPr>
          <p:txBody>
            <a:bodyPr anchor="ctr" rtlCol="false" tIns="46312" lIns="46312" bIns="46312" rIns="46312"/>
            <a:lstStyle/>
            <a:p>
              <a:pPr algn="ctr">
                <a:lnSpc>
                  <a:spcPts val="2386"/>
                </a:lnSpc>
              </a:pPr>
            </a:p>
          </p:txBody>
        </p:sp>
      </p:grpSp>
      <p:grpSp>
        <p:nvGrpSpPr>
          <p:cNvPr name="Group 15" id="15"/>
          <p:cNvGrpSpPr>
            <a:grpSpLocks noChangeAspect="true"/>
          </p:cNvGrpSpPr>
          <p:nvPr/>
        </p:nvGrpSpPr>
        <p:grpSpPr>
          <a:xfrm rot="0">
            <a:off x="4117536" y="2872563"/>
            <a:ext cx="1696408" cy="1696408"/>
            <a:chOff x="0" y="0"/>
            <a:chExt cx="6350000" cy="6350000"/>
          </a:xfrm>
        </p:grpSpPr>
        <p:sp>
          <p:nvSpPr>
            <p:cNvPr name="Freeform 16" id="16"/>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5"/>
              <a:stretch>
                <a:fillRect l="-10303" t="-9790" r="-8300" b="-20137"/>
              </a:stretch>
            </a:blipFill>
          </p:spPr>
        </p:sp>
        <p:sp>
          <p:nvSpPr>
            <p:cNvPr name="Freeform 17" id="17"/>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18" id="18"/>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19" id="19"/>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name="Group 20" id="20"/>
          <p:cNvGrpSpPr/>
          <p:nvPr/>
        </p:nvGrpSpPr>
        <p:grpSpPr>
          <a:xfrm rot="0">
            <a:off x="3945292" y="5186737"/>
            <a:ext cx="10397415" cy="1995335"/>
            <a:chOff x="0" y="0"/>
            <a:chExt cx="3094743" cy="593902"/>
          </a:xfrm>
        </p:grpSpPr>
        <p:sp>
          <p:nvSpPr>
            <p:cNvPr name="Freeform 21" id="21"/>
            <p:cNvSpPr/>
            <p:nvPr/>
          </p:nvSpPr>
          <p:spPr>
            <a:xfrm flipH="false" flipV="false" rot="0">
              <a:off x="0" y="0"/>
              <a:ext cx="3094743" cy="593902"/>
            </a:xfrm>
            <a:custGeom>
              <a:avLst/>
              <a:gdLst/>
              <a:ahLst/>
              <a:cxnLst/>
              <a:rect r="r" b="b" t="t" l="l"/>
              <a:pathLst>
                <a:path h="593902" w="3094743">
                  <a:moveTo>
                    <a:pt x="11169" y="0"/>
                  </a:moveTo>
                  <a:lnTo>
                    <a:pt x="3083574" y="0"/>
                  </a:lnTo>
                  <a:cubicBezTo>
                    <a:pt x="3089743" y="0"/>
                    <a:pt x="3094743" y="5001"/>
                    <a:pt x="3094743" y="11169"/>
                  </a:cubicBezTo>
                  <a:lnTo>
                    <a:pt x="3094743" y="582733"/>
                  </a:lnTo>
                  <a:cubicBezTo>
                    <a:pt x="3094743" y="585696"/>
                    <a:pt x="3093567" y="588537"/>
                    <a:pt x="3091472" y="590631"/>
                  </a:cubicBezTo>
                  <a:cubicBezTo>
                    <a:pt x="3089378" y="592726"/>
                    <a:pt x="3086537" y="593902"/>
                    <a:pt x="3083574" y="593902"/>
                  </a:cubicBezTo>
                  <a:lnTo>
                    <a:pt x="11169" y="593902"/>
                  </a:lnTo>
                  <a:cubicBezTo>
                    <a:pt x="5001" y="593902"/>
                    <a:pt x="0" y="588902"/>
                    <a:pt x="0" y="582733"/>
                  </a:cubicBezTo>
                  <a:lnTo>
                    <a:pt x="0" y="11169"/>
                  </a:lnTo>
                  <a:cubicBezTo>
                    <a:pt x="0" y="5001"/>
                    <a:pt x="5001" y="0"/>
                    <a:pt x="11169" y="0"/>
                  </a:cubicBezTo>
                  <a:close/>
                </a:path>
              </a:pathLst>
            </a:custGeom>
            <a:gradFill rotWithShape="true">
              <a:gsLst>
                <a:gs pos="0">
                  <a:srgbClr val="3C1C96">
                    <a:alpha val="100000"/>
                  </a:srgbClr>
                </a:gs>
                <a:gs pos="50000">
                  <a:srgbClr val="8502A6">
                    <a:alpha val="100000"/>
                  </a:srgbClr>
                </a:gs>
                <a:gs pos="100000">
                  <a:srgbClr val="702BB4">
                    <a:alpha val="100000"/>
                  </a:srgbClr>
                </a:gs>
              </a:gsLst>
              <a:path path="circle">
                <a:fillToRect l="0" r="100000" t="0" b="100000"/>
              </a:path>
              <a:tileRect r="0" l="-100000" b="0" t="-100000"/>
            </a:gradFill>
            <a:ln w="76200" cap="sq">
              <a:solidFill>
                <a:srgbClr val="FFFCF3"/>
              </a:solidFill>
              <a:prstDash val="solid"/>
              <a:miter/>
            </a:ln>
          </p:spPr>
        </p:sp>
        <p:sp>
          <p:nvSpPr>
            <p:cNvPr name="TextBox 22" id="22"/>
            <p:cNvSpPr txBox="true"/>
            <p:nvPr/>
          </p:nvSpPr>
          <p:spPr>
            <a:xfrm>
              <a:off x="0" y="28575"/>
              <a:ext cx="3094743" cy="565327"/>
            </a:xfrm>
            <a:prstGeom prst="rect">
              <a:avLst/>
            </a:prstGeom>
          </p:spPr>
          <p:txBody>
            <a:bodyPr anchor="ctr" rtlCol="false" tIns="46312" lIns="46312" bIns="46312" rIns="46312"/>
            <a:lstStyle/>
            <a:p>
              <a:pPr algn="ctr">
                <a:lnSpc>
                  <a:spcPts val="2386"/>
                </a:lnSpc>
              </a:pPr>
            </a:p>
          </p:txBody>
        </p:sp>
      </p:grpSp>
      <p:grpSp>
        <p:nvGrpSpPr>
          <p:cNvPr name="Group 23" id="23"/>
          <p:cNvGrpSpPr>
            <a:grpSpLocks noChangeAspect="true"/>
          </p:cNvGrpSpPr>
          <p:nvPr/>
        </p:nvGrpSpPr>
        <p:grpSpPr>
          <a:xfrm rot="0">
            <a:off x="4117536" y="5336419"/>
            <a:ext cx="1696408" cy="1696408"/>
            <a:chOff x="0" y="0"/>
            <a:chExt cx="6350000" cy="6350000"/>
          </a:xfrm>
        </p:grpSpPr>
        <p:sp>
          <p:nvSpPr>
            <p:cNvPr name="Freeform 24" id="24"/>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6"/>
              <a:stretch>
                <a:fillRect l="-15741" t="-19823" r="0" b="-6968"/>
              </a:stretch>
            </a:blipFill>
          </p:spPr>
        </p:sp>
        <p:sp>
          <p:nvSpPr>
            <p:cNvPr name="Freeform 25" id="25"/>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26" id="26"/>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27" id="27"/>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grpSp>
        <p:nvGrpSpPr>
          <p:cNvPr name="Group 28" id="28"/>
          <p:cNvGrpSpPr/>
          <p:nvPr/>
        </p:nvGrpSpPr>
        <p:grpSpPr>
          <a:xfrm rot="0">
            <a:off x="3945292" y="7650592"/>
            <a:ext cx="10397415" cy="1995335"/>
            <a:chOff x="0" y="0"/>
            <a:chExt cx="3094743" cy="593902"/>
          </a:xfrm>
        </p:grpSpPr>
        <p:sp>
          <p:nvSpPr>
            <p:cNvPr name="Freeform 29" id="29"/>
            <p:cNvSpPr/>
            <p:nvPr/>
          </p:nvSpPr>
          <p:spPr>
            <a:xfrm flipH="false" flipV="false" rot="0">
              <a:off x="0" y="0"/>
              <a:ext cx="3094743" cy="593902"/>
            </a:xfrm>
            <a:custGeom>
              <a:avLst/>
              <a:gdLst/>
              <a:ahLst/>
              <a:cxnLst/>
              <a:rect r="r" b="b" t="t" l="l"/>
              <a:pathLst>
                <a:path h="593902" w="3094743">
                  <a:moveTo>
                    <a:pt x="11169" y="0"/>
                  </a:moveTo>
                  <a:lnTo>
                    <a:pt x="3083574" y="0"/>
                  </a:lnTo>
                  <a:cubicBezTo>
                    <a:pt x="3089743" y="0"/>
                    <a:pt x="3094743" y="5001"/>
                    <a:pt x="3094743" y="11169"/>
                  </a:cubicBezTo>
                  <a:lnTo>
                    <a:pt x="3094743" y="582733"/>
                  </a:lnTo>
                  <a:cubicBezTo>
                    <a:pt x="3094743" y="585696"/>
                    <a:pt x="3093567" y="588537"/>
                    <a:pt x="3091472" y="590631"/>
                  </a:cubicBezTo>
                  <a:cubicBezTo>
                    <a:pt x="3089378" y="592726"/>
                    <a:pt x="3086537" y="593902"/>
                    <a:pt x="3083574" y="593902"/>
                  </a:cubicBezTo>
                  <a:lnTo>
                    <a:pt x="11169" y="593902"/>
                  </a:lnTo>
                  <a:cubicBezTo>
                    <a:pt x="5001" y="593902"/>
                    <a:pt x="0" y="588902"/>
                    <a:pt x="0" y="582733"/>
                  </a:cubicBezTo>
                  <a:lnTo>
                    <a:pt x="0" y="11169"/>
                  </a:lnTo>
                  <a:cubicBezTo>
                    <a:pt x="0" y="5001"/>
                    <a:pt x="5001" y="0"/>
                    <a:pt x="11169" y="0"/>
                  </a:cubicBezTo>
                  <a:close/>
                </a:path>
              </a:pathLst>
            </a:custGeom>
            <a:gradFill rotWithShape="true">
              <a:gsLst>
                <a:gs pos="0">
                  <a:srgbClr val="8502A6">
                    <a:alpha val="100000"/>
                  </a:srgbClr>
                </a:gs>
                <a:gs pos="50000">
                  <a:srgbClr val="702BB4">
                    <a:alpha val="100000"/>
                  </a:srgbClr>
                </a:gs>
                <a:gs pos="100000">
                  <a:srgbClr val="3C1C96">
                    <a:alpha val="100000"/>
                  </a:srgbClr>
                </a:gs>
              </a:gsLst>
              <a:path path="circle">
                <a:fillToRect l="0" r="100000" t="0" b="100000"/>
              </a:path>
              <a:tileRect r="0" l="-100000" b="0" t="-100000"/>
            </a:gradFill>
            <a:ln w="76200" cap="sq">
              <a:solidFill>
                <a:srgbClr val="FFFCF3"/>
              </a:solidFill>
              <a:prstDash val="solid"/>
              <a:miter/>
            </a:ln>
          </p:spPr>
        </p:sp>
        <p:sp>
          <p:nvSpPr>
            <p:cNvPr name="TextBox 30" id="30"/>
            <p:cNvSpPr txBox="true"/>
            <p:nvPr/>
          </p:nvSpPr>
          <p:spPr>
            <a:xfrm>
              <a:off x="0" y="28575"/>
              <a:ext cx="3094743" cy="565327"/>
            </a:xfrm>
            <a:prstGeom prst="rect">
              <a:avLst/>
            </a:prstGeom>
          </p:spPr>
          <p:txBody>
            <a:bodyPr anchor="ctr" rtlCol="false" tIns="46312" lIns="46312" bIns="46312" rIns="46312"/>
            <a:lstStyle/>
            <a:p>
              <a:pPr algn="ctr">
                <a:lnSpc>
                  <a:spcPts val="2386"/>
                </a:lnSpc>
              </a:pPr>
            </a:p>
          </p:txBody>
        </p:sp>
      </p:grpSp>
      <p:grpSp>
        <p:nvGrpSpPr>
          <p:cNvPr name="Group 31" id="31"/>
          <p:cNvGrpSpPr>
            <a:grpSpLocks noChangeAspect="true"/>
          </p:cNvGrpSpPr>
          <p:nvPr/>
        </p:nvGrpSpPr>
        <p:grpSpPr>
          <a:xfrm rot="0">
            <a:off x="4117536" y="7800056"/>
            <a:ext cx="1696408" cy="1696408"/>
            <a:chOff x="0" y="0"/>
            <a:chExt cx="6350000" cy="6350000"/>
          </a:xfrm>
        </p:grpSpPr>
        <p:sp>
          <p:nvSpPr>
            <p:cNvPr name="Freeform 32" id="32"/>
            <p:cNvSpPr/>
            <p:nvPr/>
          </p:nvSpPr>
          <p:spPr>
            <a:xfrm flipH="false" flipV="false" rot="0">
              <a:off x="102870" y="638810"/>
              <a:ext cx="6149340" cy="5613400"/>
            </a:xfrm>
            <a:custGeom>
              <a:avLst/>
              <a:gdLst/>
              <a:ahLst/>
              <a:cxnLst/>
              <a:rect r="r" b="b" t="t" l="l"/>
              <a:pathLst>
                <a:path h="5613400" w="6149340">
                  <a:moveTo>
                    <a:pt x="6149340" y="5613400"/>
                  </a:moveTo>
                  <a:lnTo>
                    <a:pt x="0" y="5613400"/>
                  </a:lnTo>
                  <a:lnTo>
                    <a:pt x="0" y="0"/>
                  </a:lnTo>
                  <a:lnTo>
                    <a:pt x="6148070" y="0"/>
                  </a:lnTo>
                  <a:lnTo>
                    <a:pt x="6149340" y="5613400"/>
                  </a:lnTo>
                  <a:lnTo>
                    <a:pt x="6149340" y="5613400"/>
                  </a:lnTo>
                  <a:close/>
                </a:path>
              </a:pathLst>
            </a:custGeom>
            <a:blipFill>
              <a:blip r:embed="rId7"/>
              <a:stretch>
                <a:fillRect l="-12021" t="-4773" r="0" b="-17942"/>
              </a:stretch>
            </a:blipFill>
          </p:spPr>
        </p:sp>
        <p:sp>
          <p:nvSpPr>
            <p:cNvPr name="Freeform 33" id="33"/>
            <p:cNvSpPr/>
            <p:nvPr/>
          </p:nvSpPr>
          <p:spPr>
            <a:xfrm flipH="false" flipV="false" rot="0">
              <a:off x="102870" y="105410"/>
              <a:ext cx="6149340" cy="431800"/>
            </a:xfrm>
            <a:custGeom>
              <a:avLst/>
              <a:gdLst/>
              <a:ahLst/>
              <a:cxnLst/>
              <a:rect r="r" b="b" t="t" l="l"/>
              <a:pathLst>
                <a:path h="431800" w="6149340">
                  <a:moveTo>
                    <a:pt x="6149340" y="431800"/>
                  </a:moveTo>
                  <a:lnTo>
                    <a:pt x="0" y="431800"/>
                  </a:lnTo>
                  <a:lnTo>
                    <a:pt x="0" y="0"/>
                  </a:lnTo>
                  <a:lnTo>
                    <a:pt x="6148070" y="0"/>
                  </a:lnTo>
                  <a:lnTo>
                    <a:pt x="6149340" y="431800"/>
                  </a:lnTo>
                  <a:lnTo>
                    <a:pt x="6149340" y="431800"/>
                  </a:lnTo>
                  <a:close/>
                </a:path>
              </a:pathLst>
            </a:custGeom>
            <a:solidFill>
              <a:srgbClr val="FFFFFF"/>
            </a:solidFill>
          </p:spPr>
        </p:sp>
        <p:sp>
          <p:nvSpPr>
            <p:cNvPr name="Freeform 34" id="34"/>
            <p:cNvSpPr/>
            <p:nvPr/>
          </p:nvSpPr>
          <p:spPr>
            <a:xfrm flipH="false" flipV="false" rot="0">
              <a:off x="102870" y="105410"/>
              <a:ext cx="431800" cy="431800"/>
            </a:xfrm>
            <a:custGeom>
              <a:avLst/>
              <a:gdLst/>
              <a:ahLst/>
              <a:cxnLst/>
              <a:rect r="r" b="b" t="t" l="l"/>
              <a:pathLst>
                <a:path h="431800" w="431800">
                  <a:moveTo>
                    <a:pt x="431800" y="431800"/>
                  </a:moveTo>
                  <a:lnTo>
                    <a:pt x="0" y="431800"/>
                  </a:lnTo>
                  <a:lnTo>
                    <a:pt x="0" y="0"/>
                  </a:lnTo>
                  <a:lnTo>
                    <a:pt x="431800" y="0"/>
                  </a:lnTo>
                  <a:lnTo>
                    <a:pt x="431800" y="431800"/>
                  </a:lnTo>
                  <a:close/>
                </a:path>
              </a:pathLst>
            </a:custGeom>
            <a:solidFill>
              <a:srgbClr val="E57EFF"/>
            </a:solidFill>
          </p:spPr>
        </p:sp>
        <p:sp>
          <p:nvSpPr>
            <p:cNvPr name="Freeform 35" id="35"/>
            <p:cNvSpPr/>
            <p:nvPr/>
          </p:nvSpPr>
          <p:spPr>
            <a:xfrm flipH="false" flipV="false" rot="0">
              <a:off x="1270" y="3810"/>
              <a:ext cx="6352540" cy="6350000"/>
            </a:xfrm>
            <a:custGeom>
              <a:avLst/>
              <a:gdLst/>
              <a:ahLst/>
              <a:cxnLst/>
              <a:rect r="r" b="b" t="t" l="l"/>
              <a:pathLst>
                <a:path h="6350000" w="6352540">
                  <a:moveTo>
                    <a:pt x="0" y="0"/>
                  </a:moveTo>
                  <a:lnTo>
                    <a:pt x="0" y="533400"/>
                  </a:lnTo>
                  <a:lnTo>
                    <a:pt x="0" y="635000"/>
                  </a:lnTo>
                  <a:lnTo>
                    <a:pt x="0" y="6350000"/>
                  </a:lnTo>
                  <a:lnTo>
                    <a:pt x="6352540" y="6350000"/>
                  </a:lnTo>
                  <a:lnTo>
                    <a:pt x="6352540" y="635000"/>
                  </a:lnTo>
                  <a:lnTo>
                    <a:pt x="6352540" y="533400"/>
                  </a:lnTo>
                  <a:lnTo>
                    <a:pt x="6352540" y="0"/>
                  </a:lnTo>
                  <a:lnTo>
                    <a:pt x="0" y="0"/>
                  </a:lnTo>
                  <a:close/>
                  <a:moveTo>
                    <a:pt x="101600" y="101600"/>
                  </a:moveTo>
                  <a:lnTo>
                    <a:pt x="533400" y="101600"/>
                  </a:lnTo>
                  <a:lnTo>
                    <a:pt x="533400" y="533400"/>
                  </a:lnTo>
                  <a:lnTo>
                    <a:pt x="101600" y="533400"/>
                  </a:lnTo>
                  <a:lnTo>
                    <a:pt x="101600" y="101600"/>
                  </a:lnTo>
                  <a:close/>
                  <a:moveTo>
                    <a:pt x="6249670" y="6248400"/>
                  </a:moveTo>
                  <a:lnTo>
                    <a:pt x="101600" y="6248400"/>
                  </a:lnTo>
                  <a:lnTo>
                    <a:pt x="101600" y="635000"/>
                  </a:lnTo>
                  <a:lnTo>
                    <a:pt x="635000" y="635000"/>
                  </a:lnTo>
                  <a:lnTo>
                    <a:pt x="6249670" y="635000"/>
                  </a:lnTo>
                  <a:lnTo>
                    <a:pt x="6249670" y="6248400"/>
                  </a:lnTo>
                  <a:lnTo>
                    <a:pt x="6249670" y="6248400"/>
                  </a:lnTo>
                  <a:lnTo>
                    <a:pt x="6249670" y="6248400"/>
                  </a:lnTo>
                  <a:close/>
                  <a:moveTo>
                    <a:pt x="6250940" y="533400"/>
                  </a:moveTo>
                  <a:lnTo>
                    <a:pt x="636270" y="533400"/>
                  </a:lnTo>
                  <a:lnTo>
                    <a:pt x="636270" y="101600"/>
                  </a:lnTo>
                  <a:lnTo>
                    <a:pt x="6250940" y="101600"/>
                  </a:lnTo>
                  <a:lnTo>
                    <a:pt x="6250940" y="533400"/>
                  </a:lnTo>
                  <a:close/>
                  <a:moveTo>
                    <a:pt x="373380" y="317500"/>
                  </a:moveTo>
                  <a:lnTo>
                    <a:pt x="472440" y="416560"/>
                  </a:lnTo>
                  <a:lnTo>
                    <a:pt x="417830" y="471170"/>
                  </a:lnTo>
                  <a:lnTo>
                    <a:pt x="317500" y="372110"/>
                  </a:lnTo>
                  <a:lnTo>
                    <a:pt x="218440" y="471170"/>
                  </a:lnTo>
                  <a:lnTo>
                    <a:pt x="163830" y="416560"/>
                  </a:lnTo>
                  <a:lnTo>
                    <a:pt x="262890" y="317500"/>
                  </a:lnTo>
                  <a:lnTo>
                    <a:pt x="163830" y="218440"/>
                  </a:lnTo>
                  <a:lnTo>
                    <a:pt x="218440" y="163830"/>
                  </a:lnTo>
                  <a:lnTo>
                    <a:pt x="317500" y="262890"/>
                  </a:lnTo>
                  <a:lnTo>
                    <a:pt x="416560" y="163830"/>
                  </a:lnTo>
                  <a:lnTo>
                    <a:pt x="472440" y="218440"/>
                  </a:lnTo>
                  <a:lnTo>
                    <a:pt x="373380" y="317500"/>
                  </a:lnTo>
                  <a:close/>
                </a:path>
              </a:pathLst>
            </a:custGeom>
            <a:solidFill>
              <a:srgbClr val="001E70"/>
            </a:solidFill>
          </p:spPr>
        </p:sp>
      </p:grpSp>
      <p:sp>
        <p:nvSpPr>
          <p:cNvPr name="Freeform 36" id="36"/>
          <p:cNvSpPr/>
          <p:nvPr/>
        </p:nvSpPr>
        <p:spPr>
          <a:xfrm flipH="false" flipV="false" rot="0">
            <a:off x="-3369908" y="9107977"/>
            <a:ext cx="7315200" cy="1673352"/>
          </a:xfrm>
          <a:custGeom>
            <a:avLst/>
            <a:gdLst/>
            <a:ahLst/>
            <a:cxnLst/>
            <a:rect r="r" b="b" t="t" l="l"/>
            <a:pathLst>
              <a:path h="1673352" w="7315200">
                <a:moveTo>
                  <a:pt x="0" y="0"/>
                </a:moveTo>
                <a:lnTo>
                  <a:pt x="7315200" y="0"/>
                </a:lnTo>
                <a:lnTo>
                  <a:pt x="7315200" y="1673352"/>
                </a:lnTo>
                <a:lnTo>
                  <a:pt x="0" y="1673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7" id="37"/>
          <p:cNvSpPr txBox="true"/>
          <p:nvPr/>
        </p:nvSpPr>
        <p:spPr>
          <a:xfrm rot="0">
            <a:off x="8128879" y="2891699"/>
            <a:ext cx="3681147" cy="497107"/>
          </a:xfrm>
          <a:prstGeom prst="rect">
            <a:avLst/>
          </a:prstGeom>
        </p:spPr>
        <p:txBody>
          <a:bodyPr anchor="t" rtlCol="false" tIns="0" lIns="0" bIns="0" rIns="0">
            <a:spAutoFit/>
          </a:bodyPr>
          <a:lstStyle/>
          <a:p>
            <a:pPr algn="ctr">
              <a:lnSpc>
                <a:spcPts val="4088"/>
              </a:lnSpc>
              <a:spcBef>
                <a:spcPct val="0"/>
              </a:spcBef>
            </a:pPr>
            <a:r>
              <a:rPr lang="en-US" sz="2920" spc="23">
                <a:solidFill>
                  <a:srgbClr val="FFFFFF"/>
                </a:solidFill>
                <a:latin typeface="TT Chocolates Bold"/>
              </a:rPr>
              <a:t>ANKIT SUBHAMJYOTI</a:t>
            </a:r>
          </a:p>
        </p:txBody>
      </p:sp>
      <p:sp>
        <p:nvSpPr>
          <p:cNvPr name="TextBox 38" id="38"/>
          <p:cNvSpPr txBox="true"/>
          <p:nvPr/>
        </p:nvSpPr>
        <p:spPr>
          <a:xfrm rot="0">
            <a:off x="6128244" y="3541205"/>
            <a:ext cx="7682418" cy="851486"/>
          </a:xfrm>
          <a:prstGeom prst="rect">
            <a:avLst/>
          </a:prstGeom>
        </p:spPr>
        <p:txBody>
          <a:bodyPr anchor="t" rtlCol="false" tIns="0" lIns="0" bIns="0" rIns="0">
            <a:spAutoFit/>
          </a:bodyPr>
          <a:lstStyle/>
          <a:p>
            <a:pPr algn="ctr">
              <a:lnSpc>
                <a:spcPts val="3469"/>
              </a:lnSpc>
              <a:spcBef>
                <a:spcPct val="0"/>
              </a:spcBef>
            </a:pPr>
            <a:r>
              <a:rPr lang="en-US" sz="2478" spc="19">
                <a:solidFill>
                  <a:srgbClr val="FFFFFF"/>
                </a:solidFill>
                <a:latin typeface="TT Chocolates"/>
              </a:rPr>
              <a:t>Cloud Automation and Database management , wanted criminal detection system</a:t>
            </a:r>
          </a:p>
        </p:txBody>
      </p:sp>
      <p:sp>
        <p:nvSpPr>
          <p:cNvPr name="TextBox 39" id="39"/>
          <p:cNvSpPr txBox="true"/>
          <p:nvPr/>
        </p:nvSpPr>
        <p:spPr>
          <a:xfrm rot="0">
            <a:off x="7557974" y="5414833"/>
            <a:ext cx="4822958" cy="497107"/>
          </a:xfrm>
          <a:prstGeom prst="rect">
            <a:avLst/>
          </a:prstGeom>
        </p:spPr>
        <p:txBody>
          <a:bodyPr anchor="t" rtlCol="false" tIns="0" lIns="0" bIns="0" rIns="0">
            <a:spAutoFit/>
          </a:bodyPr>
          <a:lstStyle/>
          <a:p>
            <a:pPr algn="ctr">
              <a:lnSpc>
                <a:spcPts val="4088"/>
              </a:lnSpc>
              <a:spcBef>
                <a:spcPct val="0"/>
              </a:spcBef>
            </a:pPr>
            <a:r>
              <a:rPr lang="en-US" sz="2920" spc="23">
                <a:solidFill>
                  <a:srgbClr val="FFFFFF"/>
                </a:solidFill>
                <a:latin typeface="TT Chocolates Bold"/>
              </a:rPr>
              <a:t> SURAJ KUMAR SAHU</a:t>
            </a:r>
          </a:p>
        </p:txBody>
      </p:sp>
      <p:sp>
        <p:nvSpPr>
          <p:cNvPr name="TextBox 40" id="40"/>
          <p:cNvSpPr txBox="true"/>
          <p:nvPr/>
        </p:nvSpPr>
        <p:spPr>
          <a:xfrm rot="0">
            <a:off x="6128244" y="6066154"/>
            <a:ext cx="7942604" cy="861236"/>
          </a:xfrm>
          <a:prstGeom prst="rect">
            <a:avLst/>
          </a:prstGeom>
        </p:spPr>
        <p:txBody>
          <a:bodyPr anchor="t" rtlCol="false" tIns="0" lIns="0" bIns="0" rIns="0">
            <a:spAutoFit/>
          </a:bodyPr>
          <a:lstStyle/>
          <a:p>
            <a:pPr algn="ctr">
              <a:lnSpc>
                <a:spcPts val="3468"/>
              </a:lnSpc>
              <a:spcBef>
                <a:spcPct val="0"/>
              </a:spcBef>
            </a:pPr>
            <a:r>
              <a:rPr lang="en-US" sz="2477" spc="19">
                <a:solidFill>
                  <a:srgbClr val="FFFFFF"/>
                </a:solidFill>
                <a:latin typeface="TT Chocolates"/>
              </a:rPr>
              <a:t>Integration of Geofencing Technology and Live Interaction System </a:t>
            </a:r>
          </a:p>
        </p:txBody>
      </p:sp>
      <p:sp>
        <p:nvSpPr>
          <p:cNvPr name="TextBox 41" id="41"/>
          <p:cNvSpPr txBox="true"/>
          <p:nvPr/>
        </p:nvSpPr>
        <p:spPr>
          <a:xfrm rot="0">
            <a:off x="6128244" y="8487352"/>
            <a:ext cx="7821184" cy="861236"/>
          </a:xfrm>
          <a:prstGeom prst="rect">
            <a:avLst/>
          </a:prstGeom>
        </p:spPr>
        <p:txBody>
          <a:bodyPr anchor="t" rtlCol="false" tIns="0" lIns="0" bIns="0" rIns="0">
            <a:spAutoFit/>
          </a:bodyPr>
          <a:lstStyle/>
          <a:p>
            <a:pPr algn="ctr">
              <a:lnSpc>
                <a:spcPts val="3468"/>
              </a:lnSpc>
              <a:spcBef>
                <a:spcPct val="0"/>
              </a:spcBef>
            </a:pPr>
            <a:r>
              <a:rPr lang="en-US" sz="2477" spc="19">
                <a:solidFill>
                  <a:srgbClr val="FFFFFF"/>
                </a:solidFill>
                <a:latin typeface="TT Chocolates"/>
              </a:rPr>
              <a:t>Live Authentication and Complain System with Interactive User Interface</a:t>
            </a:r>
          </a:p>
        </p:txBody>
      </p:sp>
      <p:sp>
        <p:nvSpPr>
          <p:cNvPr name="TextBox 42" id="42"/>
          <p:cNvSpPr txBox="true"/>
          <p:nvPr/>
        </p:nvSpPr>
        <p:spPr>
          <a:xfrm rot="0">
            <a:off x="7557974" y="7915497"/>
            <a:ext cx="4822958" cy="497107"/>
          </a:xfrm>
          <a:prstGeom prst="rect">
            <a:avLst/>
          </a:prstGeom>
        </p:spPr>
        <p:txBody>
          <a:bodyPr anchor="t" rtlCol="false" tIns="0" lIns="0" bIns="0" rIns="0">
            <a:spAutoFit/>
          </a:bodyPr>
          <a:lstStyle/>
          <a:p>
            <a:pPr algn="ctr">
              <a:lnSpc>
                <a:spcPts val="4088"/>
              </a:lnSpc>
              <a:spcBef>
                <a:spcPct val="0"/>
              </a:spcBef>
            </a:pPr>
            <a:r>
              <a:rPr lang="en-US" sz="2920" spc="23">
                <a:solidFill>
                  <a:srgbClr val="FFFFFF"/>
                </a:solidFill>
                <a:latin typeface="TT Chocolates Bold"/>
              </a:rPr>
              <a:t>LUCKY KUMAR SWAIN</a:t>
            </a:r>
          </a:p>
        </p:txBody>
      </p:sp>
      <p:sp>
        <p:nvSpPr>
          <p:cNvPr name="Freeform 43" id="43"/>
          <p:cNvSpPr/>
          <p:nvPr/>
        </p:nvSpPr>
        <p:spPr>
          <a:xfrm flipH="false" flipV="false" rot="0">
            <a:off x="14995384" y="780860"/>
            <a:ext cx="7315200" cy="1673352"/>
          </a:xfrm>
          <a:custGeom>
            <a:avLst/>
            <a:gdLst/>
            <a:ahLst/>
            <a:cxnLst/>
            <a:rect r="r" b="b" t="t" l="l"/>
            <a:pathLst>
              <a:path h="1673352" w="7315200">
                <a:moveTo>
                  <a:pt x="0" y="0"/>
                </a:moveTo>
                <a:lnTo>
                  <a:pt x="7315200" y="0"/>
                </a:lnTo>
                <a:lnTo>
                  <a:pt x="7315200" y="1673352"/>
                </a:lnTo>
                <a:lnTo>
                  <a:pt x="0" y="1673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10800000">
            <a:off x="-1138411" y="-3873429"/>
            <a:ext cx="22355665" cy="15878588"/>
          </a:xfrm>
          <a:custGeom>
            <a:avLst/>
            <a:gdLst/>
            <a:ahLst/>
            <a:cxnLst/>
            <a:rect r="r" b="b" t="t" l="l"/>
            <a:pathLst>
              <a:path h="15878588" w="22355665">
                <a:moveTo>
                  <a:pt x="0" y="0"/>
                </a:moveTo>
                <a:lnTo>
                  <a:pt x="22355665" y="0"/>
                </a:lnTo>
                <a:lnTo>
                  <a:pt x="22355665" y="15878588"/>
                </a:lnTo>
                <a:lnTo>
                  <a:pt x="0" y="15878588"/>
                </a:lnTo>
                <a:lnTo>
                  <a:pt x="0" y="0"/>
                </a:lnTo>
                <a:close/>
              </a:path>
            </a:pathLst>
          </a:custGeom>
          <a:blipFill>
            <a:blip r:embed="rId3">
              <a:alphaModFix amt="39000"/>
            </a:blip>
            <a:stretch>
              <a:fillRect l="0" t="-4404" r="-11352" b="-6948"/>
            </a:stretch>
          </a:blipFill>
        </p:spPr>
      </p:sp>
      <p:grpSp>
        <p:nvGrpSpPr>
          <p:cNvPr name="Group 4" id="4"/>
          <p:cNvGrpSpPr/>
          <p:nvPr/>
        </p:nvGrpSpPr>
        <p:grpSpPr>
          <a:xfrm rot="0">
            <a:off x="1637286" y="3368281"/>
            <a:ext cx="15013428" cy="6283221"/>
            <a:chOff x="0" y="0"/>
            <a:chExt cx="20017905" cy="8377628"/>
          </a:xfrm>
        </p:grpSpPr>
        <p:grpSp>
          <p:nvGrpSpPr>
            <p:cNvPr name="Group 5" id="5"/>
            <p:cNvGrpSpPr/>
            <p:nvPr/>
          </p:nvGrpSpPr>
          <p:grpSpPr>
            <a:xfrm rot="0">
              <a:off x="0" y="0"/>
              <a:ext cx="20017905" cy="8377628"/>
              <a:chOff x="0" y="0"/>
              <a:chExt cx="3954154" cy="1654840"/>
            </a:xfrm>
          </p:grpSpPr>
          <p:sp>
            <p:nvSpPr>
              <p:cNvPr name="Freeform 6" id="6"/>
              <p:cNvSpPr/>
              <p:nvPr/>
            </p:nvSpPr>
            <p:spPr>
              <a:xfrm flipH="false" flipV="false" rot="0">
                <a:off x="0" y="0"/>
                <a:ext cx="3954154" cy="1654840"/>
              </a:xfrm>
              <a:custGeom>
                <a:avLst/>
                <a:gdLst/>
                <a:ahLst/>
                <a:cxnLst/>
                <a:rect r="r" b="b" t="t" l="l"/>
                <a:pathLst>
                  <a:path h="1654840" w="3954154">
                    <a:moveTo>
                      <a:pt x="15986" y="0"/>
                    </a:moveTo>
                    <a:lnTo>
                      <a:pt x="3938168" y="0"/>
                    </a:lnTo>
                    <a:cubicBezTo>
                      <a:pt x="3942408" y="0"/>
                      <a:pt x="3946474" y="1684"/>
                      <a:pt x="3949472" y="4682"/>
                    </a:cubicBezTo>
                    <a:cubicBezTo>
                      <a:pt x="3952470" y="7680"/>
                      <a:pt x="3954154" y="11746"/>
                      <a:pt x="3954154" y="15986"/>
                    </a:cubicBezTo>
                    <a:lnTo>
                      <a:pt x="3954154" y="1638854"/>
                    </a:lnTo>
                    <a:cubicBezTo>
                      <a:pt x="3954154" y="1643094"/>
                      <a:pt x="3952470" y="1647160"/>
                      <a:pt x="3949472" y="1650158"/>
                    </a:cubicBezTo>
                    <a:cubicBezTo>
                      <a:pt x="3946474" y="1653156"/>
                      <a:pt x="3942408" y="1654840"/>
                      <a:pt x="3938168" y="1654840"/>
                    </a:cubicBezTo>
                    <a:lnTo>
                      <a:pt x="15986" y="1654840"/>
                    </a:lnTo>
                    <a:cubicBezTo>
                      <a:pt x="11746" y="1654840"/>
                      <a:pt x="7680" y="1653156"/>
                      <a:pt x="4682" y="1650158"/>
                    </a:cubicBezTo>
                    <a:cubicBezTo>
                      <a:pt x="1684" y="1647160"/>
                      <a:pt x="0" y="1643094"/>
                      <a:pt x="0" y="1638854"/>
                    </a:cubicBezTo>
                    <a:lnTo>
                      <a:pt x="0" y="15986"/>
                    </a:lnTo>
                    <a:cubicBezTo>
                      <a:pt x="0" y="11746"/>
                      <a:pt x="1684" y="7680"/>
                      <a:pt x="4682" y="4682"/>
                    </a:cubicBezTo>
                    <a:cubicBezTo>
                      <a:pt x="7680" y="1684"/>
                      <a:pt x="11746" y="0"/>
                      <a:pt x="15986" y="0"/>
                    </a:cubicBezTo>
                    <a:close/>
                  </a:path>
                </a:pathLst>
              </a:custGeom>
              <a:gradFill rotWithShape="true">
                <a:gsLst>
                  <a:gs pos="0">
                    <a:srgbClr val="8502A6">
                      <a:alpha val="100000"/>
                    </a:srgbClr>
                  </a:gs>
                  <a:gs pos="50000">
                    <a:srgbClr val="702BB4">
                      <a:alpha val="100000"/>
                    </a:srgbClr>
                  </a:gs>
                  <a:gs pos="100000">
                    <a:srgbClr val="3C1C96">
                      <a:alpha val="100000"/>
                    </a:srgbClr>
                  </a:gs>
                </a:gsLst>
                <a:path path="circle">
                  <a:fillToRect l="0" r="100000" t="0" b="100000"/>
                </a:path>
                <a:tileRect r="0" l="-100000" b="0" t="-100000"/>
              </a:gradFill>
              <a:ln w="95250" cap="rnd">
                <a:solidFill>
                  <a:srgbClr val="FFFFFF"/>
                </a:solidFill>
                <a:prstDash val="solid"/>
                <a:round/>
              </a:ln>
            </p:spPr>
          </p:sp>
          <p:sp>
            <p:nvSpPr>
              <p:cNvPr name="TextBox 7" id="7"/>
              <p:cNvSpPr txBox="true"/>
              <p:nvPr/>
            </p:nvSpPr>
            <p:spPr>
              <a:xfrm>
                <a:off x="0" y="28575"/>
                <a:ext cx="3954154" cy="1626265"/>
              </a:xfrm>
              <a:prstGeom prst="rect">
                <a:avLst/>
              </a:prstGeom>
            </p:spPr>
            <p:txBody>
              <a:bodyPr anchor="ctr" rtlCol="false" tIns="50800" lIns="50800" bIns="50800" rIns="50800"/>
              <a:lstStyle/>
              <a:p>
                <a:pPr algn="ctr">
                  <a:lnSpc>
                    <a:spcPts val="2386"/>
                  </a:lnSpc>
                </a:pPr>
              </a:p>
            </p:txBody>
          </p:sp>
        </p:grpSp>
        <p:sp>
          <p:nvSpPr>
            <p:cNvPr name="TextBox 8" id="8"/>
            <p:cNvSpPr txBox="true"/>
            <p:nvPr/>
          </p:nvSpPr>
          <p:spPr>
            <a:xfrm rot="0">
              <a:off x="583407" y="536042"/>
              <a:ext cx="18851091" cy="7200768"/>
            </a:xfrm>
            <a:prstGeom prst="rect">
              <a:avLst/>
            </a:prstGeom>
          </p:spPr>
          <p:txBody>
            <a:bodyPr anchor="t" rtlCol="false" tIns="0" lIns="0" bIns="0" rIns="0">
              <a:spAutoFit/>
            </a:bodyPr>
            <a:lstStyle/>
            <a:p>
              <a:pPr algn="just">
                <a:lnSpc>
                  <a:spcPts val="7221"/>
                </a:lnSpc>
                <a:spcBef>
                  <a:spcPct val="0"/>
                </a:spcBef>
              </a:pPr>
              <a:r>
                <a:rPr lang="en-US" sz="5157" spc="41">
                  <a:solidFill>
                    <a:srgbClr val="FFFFFF"/>
                  </a:solidFill>
                  <a:latin typeface="TT Chocolates"/>
                </a:rPr>
                <a:t>Inadequacies in online crime reporting systems, lacking anonymous submissions, live video uploads, and real-time location sharing that severely hinder law enforcement, causing delays and risking crucial evidence loss during investigations.</a:t>
              </a:r>
            </a:p>
          </p:txBody>
        </p:sp>
      </p:grpSp>
      <p:grpSp>
        <p:nvGrpSpPr>
          <p:cNvPr name="Group 9" id="9"/>
          <p:cNvGrpSpPr/>
          <p:nvPr/>
        </p:nvGrpSpPr>
        <p:grpSpPr>
          <a:xfrm rot="0">
            <a:off x="4168458" y="1028700"/>
            <a:ext cx="9951084" cy="1533485"/>
            <a:chOff x="0" y="0"/>
            <a:chExt cx="13268111" cy="2044647"/>
          </a:xfrm>
        </p:grpSpPr>
        <p:grpSp>
          <p:nvGrpSpPr>
            <p:cNvPr name="Group 10" id="10"/>
            <p:cNvGrpSpPr/>
            <p:nvPr/>
          </p:nvGrpSpPr>
          <p:grpSpPr>
            <a:xfrm rot="0">
              <a:off x="298043" y="208086"/>
              <a:ext cx="12970068" cy="1836561"/>
              <a:chOff x="0" y="0"/>
              <a:chExt cx="3151759" cy="446289"/>
            </a:xfrm>
          </p:grpSpPr>
          <p:sp>
            <p:nvSpPr>
              <p:cNvPr name="Freeform 11" id="11"/>
              <p:cNvSpPr/>
              <p:nvPr/>
            </p:nvSpPr>
            <p:spPr>
              <a:xfrm flipH="false" flipV="false" rot="0">
                <a:off x="0" y="0"/>
                <a:ext cx="3151759" cy="446289"/>
              </a:xfrm>
              <a:custGeom>
                <a:avLst/>
                <a:gdLst/>
                <a:ahLst/>
                <a:cxnLst/>
                <a:rect r="r" b="b" t="t" l="l"/>
                <a:pathLst>
                  <a:path h="446289" w="3151759">
                    <a:moveTo>
                      <a:pt x="40111" y="0"/>
                    </a:moveTo>
                    <a:lnTo>
                      <a:pt x="3111648" y="0"/>
                    </a:lnTo>
                    <a:cubicBezTo>
                      <a:pt x="3122286" y="0"/>
                      <a:pt x="3132488" y="4226"/>
                      <a:pt x="3140011" y="11748"/>
                    </a:cubicBezTo>
                    <a:cubicBezTo>
                      <a:pt x="3147533" y="19270"/>
                      <a:pt x="3151759" y="29473"/>
                      <a:pt x="3151759" y="40111"/>
                    </a:cubicBezTo>
                    <a:lnTo>
                      <a:pt x="3151759" y="406178"/>
                    </a:lnTo>
                    <a:cubicBezTo>
                      <a:pt x="3151759" y="428331"/>
                      <a:pt x="3133801" y="446289"/>
                      <a:pt x="3111648" y="446289"/>
                    </a:cubicBezTo>
                    <a:lnTo>
                      <a:pt x="40111" y="446289"/>
                    </a:lnTo>
                    <a:cubicBezTo>
                      <a:pt x="29473" y="446289"/>
                      <a:pt x="19270" y="442063"/>
                      <a:pt x="11748" y="434541"/>
                    </a:cubicBezTo>
                    <a:cubicBezTo>
                      <a:pt x="4226" y="427018"/>
                      <a:pt x="0" y="416816"/>
                      <a:pt x="0" y="406178"/>
                    </a:cubicBezTo>
                    <a:lnTo>
                      <a:pt x="0" y="40111"/>
                    </a:lnTo>
                    <a:cubicBezTo>
                      <a:pt x="0" y="29473"/>
                      <a:pt x="4226" y="19270"/>
                      <a:pt x="11748" y="11748"/>
                    </a:cubicBezTo>
                    <a:cubicBezTo>
                      <a:pt x="19270" y="4226"/>
                      <a:pt x="29473" y="0"/>
                      <a:pt x="40111" y="0"/>
                    </a:cubicBezTo>
                    <a:close/>
                  </a:path>
                </a:pathLst>
              </a:custGeom>
              <a:solidFill>
                <a:srgbClr val="E57EFF"/>
              </a:solidFill>
              <a:ln w="47625" cap="rnd">
                <a:solidFill>
                  <a:srgbClr val="000000"/>
                </a:solidFill>
                <a:prstDash val="solid"/>
                <a:round/>
              </a:ln>
            </p:spPr>
          </p:sp>
          <p:sp>
            <p:nvSpPr>
              <p:cNvPr name="TextBox 12" id="12"/>
              <p:cNvSpPr txBox="true"/>
              <p:nvPr/>
            </p:nvSpPr>
            <p:spPr>
              <a:xfrm>
                <a:off x="0" y="28575"/>
                <a:ext cx="3151759" cy="417714"/>
              </a:xfrm>
              <a:prstGeom prst="rect">
                <a:avLst/>
              </a:prstGeom>
            </p:spPr>
            <p:txBody>
              <a:bodyPr anchor="ctr" rtlCol="false" tIns="50800" lIns="50800" bIns="50800" rIns="50800"/>
              <a:lstStyle/>
              <a:p>
                <a:pPr algn="ctr">
                  <a:lnSpc>
                    <a:spcPts val="2386"/>
                  </a:lnSpc>
                </a:pPr>
              </a:p>
            </p:txBody>
          </p:sp>
        </p:grpSp>
        <p:grpSp>
          <p:nvGrpSpPr>
            <p:cNvPr name="Group 13" id="13"/>
            <p:cNvGrpSpPr/>
            <p:nvPr/>
          </p:nvGrpSpPr>
          <p:grpSpPr>
            <a:xfrm rot="0">
              <a:off x="0" y="0"/>
              <a:ext cx="12970068" cy="1836561"/>
              <a:chOff x="0" y="0"/>
              <a:chExt cx="3151759" cy="446289"/>
            </a:xfrm>
          </p:grpSpPr>
          <p:sp>
            <p:nvSpPr>
              <p:cNvPr name="Freeform 14" id="14"/>
              <p:cNvSpPr/>
              <p:nvPr/>
            </p:nvSpPr>
            <p:spPr>
              <a:xfrm flipH="false" flipV="false" rot="0">
                <a:off x="0" y="0"/>
                <a:ext cx="3151759" cy="446289"/>
              </a:xfrm>
              <a:custGeom>
                <a:avLst/>
                <a:gdLst/>
                <a:ahLst/>
                <a:cxnLst/>
                <a:rect r="r" b="b" t="t" l="l"/>
                <a:pathLst>
                  <a:path h="446289" w="3151759">
                    <a:moveTo>
                      <a:pt x="40111" y="0"/>
                    </a:moveTo>
                    <a:lnTo>
                      <a:pt x="3111648" y="0"/>
                    </a:lnTo>
                    <a:cubicBezTo>
                      <a:pt x="3122286" y="0"/>
                      <a:pt x="3132488" y="4226"/>
                      <a:pt x="3140011" y="11748"/>
                    </a:cubicBezTo>
                    <a:cubicBezTo>
                      <a:pt x="3147533" y="19270"/>
                      <a:pt x="3151759" y="29473"/>
                      <a:pt x="3151759" y="40111"/>
                    </a:cubicBezTo>
                    <a:lnTo>
                      <a:pt x="3151759" y="406178"/>
                    </a:lnTo>
                    <a:cubicBezTo>
                      <a:pt x="3151759" y="428331"/>
                      <a:pt x="3133801" y="446289"/>
                      <a:pt x="3111648" y="446289"/>
                    </a:cubicBezTo>
                    <a:lnTo>
                      <a:pt x="40111" y="446289"/>
                    </a:lnTo>
                    <a:cubicBezTo>
                      <a:pt x="29473" y="446289"/>
                      <a:pt x="19270" y="442063"/>
                      <a:pt x="11748" y="434541"/>
                    </a:cubicBezTo>
                    <a:cubicBezTo>
                      <a:pt x="4226" y="427018"/>
                      <a:pt x="0" y="416816"/>
                      <a:pt x="0" y="406178"/>
                    </a:cubicBezTo>
                    <a:lnTo>
                      <a:pt x="0" y="40111"/>
                    </a:lnTo>
                    <a:cubicBezTo>
                      <a:pt x="0" y="29473"/>
                      <a:pt x="4226" y="19270"/>
                      <a:pt x="11748" y="11748"/>
                    </a:cubicBezTo>
                    <a:cubicBezTo>
                      <a:pt x="19270" y="4226"/>
                      <a:pt x="29473" y="0"/>
                      <a:pt x="40111" y="0"/>
                    </a:cubicBezTo>
                    <a:close/>
                  </a:path>
                </a:pathLst>
              </a:custGeom>
              <a:solidFill>
                <a:srgbClr val="FFFFFF"/>
              </a:solidFill>
              <a:ln w="47625" cap="rnd">
                <a:solidFill>
                  <a:srgbClr val="000000"/>
                </a:solidFill>
                <a:prstDash val="solid"/>
                <a:round/>
              </a:ln>
            </p:spPr>
          </p:sp>
          <p:sp>
            <p:nvSpPr>
              <p:cNvPr name="TextBox 15" id="15"/>
              <p:cNvSpPr txBox="true"/>
              <p:nvPr/>
            </p:nvSpPr>
            <p:spPr>
              <a:xfrm>
                <a:off x="0" y="28575"/>
                <a:ext cx="3151759" cy="417714"/>
              </a:xfrm>
              <a:prstGeom prst="rect">
                <a:avLst/>
              </a:prstGeom>
            </p:spPr>
            <p:txBody>
              <a:bodyPr anchor="ctr" rtlCol="false" tIns="50800" lIns="50800" bIns="50800" rIns="50800"/>
              <a:lstStyle/>
              <a:p>
                <a:pPr algn="ctr">
                  <a:lnSpc>
                    <a:spcPts val="2386"/>
                  </a:lnSpc>
                </a:pPr>
              </a:p>
            </p:txBody>
          </p:sp>
        </p:grpSp>
        <p:sp>
          <p:nvSpPr>
            <p:cNvPr name="TextBox 16" id="16"/>
            <p:cNvSpPr txBox="true"/>
            <p:nvPr/>
          </p:nvSpPr>
          <p:spPr>
            <a:xfrm rot="0">
              <a:off x="1918389" y="349651"/>
              <a:ext cx="8710350" cy="1231045"/>
            </a:xfrm>
            <a:prstGeom prst="rect">
              <a:avLst/>
            </a:prstGeom>
          </p:spPr>
          <p:txBody>
            <a:bodyPr anchor="t" rtlCol="false" tIns="0" lIns="0" bIns="0" rIns="0">
              <a:spAutoFit/>
            </a:bodyPr>
            <a:lstStyle/>
            <a:p>
              <a:pPr algn="ctr">
                <a:lnSpc>
                  <a:spcPts val="7718"/>
                </a:lnSpc>
              </a:pPr>
              <a:r>
                <a:rPr lang="en-US" sz="5512" spc="314">
                  <a:solidFill>
                    <a:srgbClr val="232E54"/>
                  </a:solidFill>
                  <a:latin typeface="Tek Tall Arabic Bold"/>
                </a:rPr>
                <a:t>Problem Statement</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4966091" y="3073282"/>
            <a:ext cx="13453178" cy="13453178"/>
          </a:xfrm>
          <a:custGeom>
            <a:avLst/>
            <a:gdLst/>
            <a:ahLst/>
            <a:cxnLst/>
            <a:rect r="r" b="b" t="t" l="l"/>
            <a:pathLst>
              <a:path h="13453178" w="13453178">
                <a:moveTo>
                  <a:pt x="0" y="0"/>
                </a:moveTo>
                <a:lnTo>
                  <a:pt x="13453178" y="0"/>
                </a:lnTo>
                <a:lnTo>
                  <a:pt x="13453178" y="13453178"/>
                </a:lnTo>
                <a:lnTo>
                  <a:pt x="0" y="1345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2308915" y="-8391979"/>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5">
              <a:alphaModFix amt="53000"/>
            </a:blip>
            <a:stretch>
              <a:fillRect l="0" t="0" r="0" b="0"/>
            </a:stretch>
          </a:blipFill>
        </p:spPr>
      </p:sp>
      <p:sp>
        <p:nvSpPr>
          <p:cNvPr name="Freeform 5" id="5"/>
          <p:cNvSpPr/>
          <p:nvPr/>
        </p:nvSpPr>
        <p:spPr>
          <a:xfrm flipH="true" flipV="false" rot="-607588">
            <a:off x="16716567" y="6483513"/>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6"/>
            <a:stretch>
              <a:fillRect l="0" t="0" r="0" b="0"/>
            </a:stretch>
          </a:blipFill>
        </p:spPr>
      </p:sp>
      <p:grpSp>
        <p:nvGrpSpPr>
          <p:cNvPr name="Group 6" id="6"/>
          <p:cNvGrpSpPr/>
          <p:nvPr/>
        </p:nvGrpSpPr>
        <p:grpSpPr>
          <a:xfrm rot="0">
            <a:off x="1210281" y="2878500"/>
            <a:ext cx="15801532" cy="6287701"/>
            <a:chOff x="0" y="0"/>
            <a:chExt cx="4161720" cy="1656020"/>
          </a:xfrm>
        </p:grpSpPr>
        <p:sp>
          <p:nvSpPr>
            <p:cNvPr name="Freeform 7" id="7"/>
            <p:cNvSpPr/>
            <p:nvPr/>
          </p:nvSpPr>
          <p:spPr>
            <a:xfrm flipH="false" flipV="false" rot="0">
              <a:off x="0" y="0"/>
              <a:ext cx="4161720" cy="1656020"/>
            </a:xfrm>
            <a:custGeom>
              <a:avLst/>
              <a:gdLst/>
              <a:ahLst/>
              <a:cxnLst/>
              <a:rect r="r" b="b" t="t" l="l"/>
              <a:pathLst>
                <a:path h="1656020" w="4161720">
                  <a:moveTo>
                    <a:pt x="15188" y="0"/>
                  </a:moveTo>
                  <a:lnTo>
                    <a:pt x="4146532" y="0"/>
                  </a:lnTo>
                  <a:cubicBezTo>
                    <a:pt x="4154920" y="0"/>
                    <a:pt x="4161720" y="6800"/>
                    <a:pt x="4161720" y="15188"/>
                  </a:cubicBezTo>
                  <a:lnTo>
                    <a:pt x="4161720" y="1640832"/>
                  </a:lnTo>
                  <a:cubicBezTo>
                    <a:pt x="4161720" y="1649220"/>
                    <a:pt x="4154920" y="1656020"/>
                    <a:pt x="4146532" y="1656020"/>
                  </a:cubicBezTo>
                  <a:lnTo>
                    <a:pt x="15188" y="1656020"/>
                  </a:lnTo>
                  <a:cubicBezTo>
                    <a:pt x="6800" y="1656020"/>
                    <a:pt x="0" y="1649220"/>
                    <a:pt x="0" y="1640832"/>
                  </a:cubicBezTo>
                  <a:lnTo>
                    <a:pt x="0" y="15188"/>
                  </a:lnTo>
                  <a:cubicBezTo>
                    <a:pt x="0" y="6800"/>
                    <a:pt x="6800" y="0"/>
                    <a:pt x="15188" y="0"/>
                  </a:cubicBezTo>
                  <a:close/>
                </a:path>
              </a:pathLst>
            </a:custGeom>
            <a:gradFill rotWithShape="true">
              <a:gsLst>
                <a:gs pos="0">
                  <a:srgbClr val="8502A6">
                    <a:alpha val="100000"/>
                  </a:srgbClr>
                </a:gs>
                <a:gs pos="50000">
                  <a:srgbClr val="3C1C96">
                    <a:alpha val="100000"/>
                  </a:srgbClr>
                </a:gs>
                <a:gs pos="100000">
                  <a:srgbClr val="702BB4">
                    <a:alpha val="100000"/>
                  </a:srgbClr>
                </a:gs>
              </a:gsLst>
              <a:path path="circle">
                <a:fillToRect l="0" r="100000" t="0" b="100000"/>
              </a:path>
              <a:tileRect r="0" l="-100000" b="0" t="-100000"/>
            </a:gradFill>
            <a:ln w="95250" cap="rnd">
              <a:solidFill>
                <a:srgbClr val="FFFFFF"/>
              </a:solidFill>
              <a:prstDash val="solid"/>
              <a:round/>
            </a:ln>
          </p:spPr>
        </p:sp>
        <p:sp>
          <p:nvSpPr>
            <p:cNvPr name="TextBox 8" id="8"/>
            <p:cNvSpPr txBox="true"/>
            <p:nvPr/>
          </p:nvSpPr>
          <p:spPr>
            <a:xfrm>
              <a:off x="0" y="28575"/>
              <a:ext cx="4161720" cy="1627445"/>
            </a:xfrm>
            <a:prstGeom prst="rect">
              <a:avLst/>
            </a:prstGeom>
          </p:spPr>
          <p:txBody>
            <a:bodyPr anchor="ctr" rtlCol="false" tIns="50800" lIns="50800" bIns="50800" rIns="50800"/>
            <a:lstStyle/>
            <a:p>
              <a:pPr algn="ctr">
                <a:lnSpc>
                  <a:spcPts val="2386"/>
                </a:lnSpc>
              </a:pPr>
            </a:p>
          </p:txBody>
        </p:sp>
      </p:grpSp>
      <p:sp>
        <p:nvSpPr>
          <p:cNvPr name="TextBox 9" id="9"/>
          <p:cNvSpPr txBox="true"/>
          <p:nvPr/>
        </p:nvSpPr>
        <p:spPr>
          <a:xfrm rot="0">
            <a:off x="1760498" y="3168828"/>
            <a:ext cx="14750939" cy="5547108"/>
          </a:xfrm>
          <a:prstGeom prst="rect">
            <a:avLst/>
          </a:prstGeom>
        </p:spPr>
        <p:txBody>
          <a:bodyPr anchor="t" rtlCol="false" tIns="0" lIns="0" bIns="0" rIns="0">
            <a:spAutoFit/>
          </a:bodyPr>
          <a:lstStyle/>
          <a:p>
            <a:pPr algn="just">
              <a:lnSpc>
                <a:spcPts val="4425"/>
              </a:lnSpc>
            </a:pPr>
            <a:r>
              <a:rPr lang="en-US" sz="3161" spc="25">
                <a:solidFill>
                  <a:srgbClr val="FFFFFF"/>
                </a:solidFill>
                <a:latin typeface="TT Chocolates"/>
              </a:rPr>
              <a:t>Our project leverages cutting-edge technology and user-friendly features to empower communities and law enforcement agencies. We are developing a system for anonymous submissions, a wanted criminal detection system, live location sharing, real-time video uploads, geofencing, and a live interaction system.</a:t>
            </a:r>
          </a:p>
          <a:p>
            <a:pPr algn="just">
              <a:lnSpc>
                <a:spcPts val="4425"/>
              </a:lnSpc>
            </a:pPr>
          </a:p>
          <a:p>
            <a:pPr algn="just">
              <a:lnSpc>
                <a:spcPts val="4425"/>
              </a:lnSpc>
              <a:spcBef>
                <a:spcPct val="0"/>
              </a:spcBef>
            </a:pPr>
            <a:r>
              <a:rPr lang="en-US" sz="3161" spc="25">
                <a:solidFill>
                  <a:srgbClr val="FFFFFF"/>
                </a:solidFill>
                <a:latin typeface="TT Chocolates"/>
              </a:rPr>
              <a:t>Our system ensures swift and efficient communication between users and authorities and efficiently identifies and tracks wanted criminals. Instantly analyzing uploaded images or videos, this advanced technology empowers law enforcement, offering a potent tool for effective incident response and the apprehension of individuals of interest by implementing robust cybersecurity measures to safeguard user data.</a:t>
            </a:r>
          </a:p>
        </p:txBody>
      </p:sp>
      <p:sp>
        <p:nvSpPr>
          <p:cNvPr name="Freeform 10" id="10"/>
          <p:cNvSpPr/>
          <p:nvPr/>
        </p:nvSpPr>
        <p:spPr>
          <a:xfrm flipH="true" flipV="false" rot="-607588">
            <a:off x="-2783822" y="-725289"/>
            <a:ext cx="5567645" cy="4835567"/>
          </a:xfrm>
          <a:custGeom>
            <a:avLst/>
            <a:gdLst/>
            <a:ahLst/>
            <a:cxnLst/>
            <a:rect r="r" b="b" t="t" l="l"/>
            <a:pathLst>
              <a:path h="4835567" w="5567645">
                <a:moveTo>
                  <a:pt x="5567644" y="0"/>
                </a:moveTo>
                <a:lnTo>
                  <a:pt x="0" y="0"/>
                </a:lnTo>
                <a:lnTo>
                  <a:pt x="0" y="4835567"/>
                </a:lnTo>
                <a:lnTo>
                  <a:pt x="5567644" y="4835567"/>
                </a:lnTo>
                <a:lnTo>
                  <a:pt x="5567644" y="0"/>
                </a:lnTo>
                <a:close/>
              </a:path>
            </a:pathLst>
          </a:custGeom>
          <a:blipFill>
            <a:blip r:embed="rId6"/>
            <a:stretch>
              <a:fillRect l="0" t="0" r="0" b="0"/>
            </a:stretch>
          </a:blipFill>
        </p:spPr>
      </p:sp>
      <p:grpSp>
        <p:nvGrpSpPr>
          <p:cNvPr name="Group 11" id="11"/>
          <p:cNvGrpSpPr/>
          <p:nvPr/>
        </p:nvGrpSpPr>
        <p:grpSpPr>
          <a:xfrm rot="0">
            <a:off x="3564339" y="591231"/>
            <a:ext cx="11159321" cy="1719677"/>
            <a:chOff x="0" y="0"/>
            <a:chExt cx="14879095" cy="2292903"/>
          </a:xfrm>
        </p:grpSpPr>
        <p:grpSp>
          <p:nvGrpSpPr>
            <p:cNvPr name="Group 12" id="12"/>
            <p:cNvGrpSpPr/>
            <p:nvPr/>
          </p:nvGrpSpPr>
          <p:grpSpPr>
            <a:xfrm rot="0">
              <a:off x="334231" y="233352"/>
              <a:ext cx="14544864" cy="2059552"/>
              <a:chOff x="0" y="0"/>
              <a:chExt cx="3151759" cy="446289"/>
            </a:xfrm>
          </p:grpSpPr>
          <p:sp>
            <p:nvSpPr>
              <p:cNvPr name="Freeform 13" id="13"/>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E57EFF"/>
              </a:solidFill>
              <a:ln w="47625" cap="rnd">
                <a:solidFill>
                  <a:srgbClr val="000000"/>
                </a:solidFill>
                <a:prstDash val="solid"/>
                <a:round/>
              </a:ln>
            </p:spPr>
          </p:sp>
          <p:sp>
            <p:nvSpPr>
              <p:cNvPr name="TextBox 14" id="14"/>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nvGrpSpPr>
            <p:cNvPr name="Group 15" id="15"/>
            <p:cNvGrpSpPr/>
            <p:nvPr/>
          </p:nvGrpSpPr>
          <p:grpSpPr>
            <a:xfrm rot="0">
              <a:off x="0" y="0"/>
              <a:ext cx="14544864" cy="2059552"/>
              <a:chOff x="0" y="0"/>
              <a:chExt cx="3151759" cy="446289"/>
            </a:xfrm>
          </p:grpSpPr>
          <p:sp>
            <p:nvSpPr>
              <p:cNvPr name="Freeform 16" id="16"/>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FFFFFF"/>
              </a:solidFill>
              <a:ln w="47625" cap="rnd">
                <a:solidFill>
                  <a:srgbClr val="000000"/>
                </a:solidFill>
                <a:prstDash val="solid"/>
                <a:round/>
              </a:ln>
            </p:spPr>
          </p:sp>
          <p:sp>
            <p:nvSpPr>
              <p:cNvPr name="TextBox 17" id="17"/>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sp>
        <p:nvSpPr>
          <p:cNvPr name="Freeform 18" id="18"/>
          <p:cNvSpPr/>
          <p:nvPr/>
        </p:nvSpPr>
        <p:spPr>
          <a:xfrm flipH="false" flipV="false" rot="0">
            <a:off x="-2992215" y="8901297"/>
            <a:ext cx="6556555" cy="1570841"/>
          </a:xfrm>
          <a:custGeom>
            <a:avLst/>
            <a:gdLst/>
            <a:ahLst/>
            <a:cxnLst/>
            <a:rect r="r" b="b" t="t" l="l"/>
            <a:pathLst>
              <a:path h="1570841" w="6556555">
                <a:moveTo>
                  <a:pt x="0" y="0"/>
                </a:moveTo>
                <a:lnTo>
                  <a:pt x="6556554" y="0"/>
                </a:lnTo>
                <a:lnTo>
                  <a:pt x="6556554" y="1570841"/>
                </a:lnTo>
                <a:lnTo>
                  <a:pt x="0" y="15708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4723661" y="496685"/>
            <a:ext cx="7315200" cy="1064029"/>
          </a:xfrm>
          <a:custGeom>
            <a:avLst/>
            <a:gdLst/>
            <a:ahLst/>
            <a:cxnLst/>
            <a:rect r="r" b="b" t="t" l="l"/>
            <a:pathLst>
              <a:path h="1064029" w="7315200">
                <a:moveTo>
                  <a:pt x="0" y="0"/>
                </a:moveTo>
                <a:lnTo>
                  <a:pt x="7315200" y="0"/>
                </a:lnTo>
                <a:lnTo>
                  <a:pt x="7315200" y="1064030"/>
                </a:lnTo>
                <a:lnTo>
                  <a:pt x="0" y="10640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6124739" y="635022"/>
            <a:ext cx="6038521" cy="1675887"/>
          </a:xfrm>
          <a:prstGeom prst="rect">
            <a:avLst/>
          </a:prstGeom>
        </p:spPr>
        <p:txBody>
          <a:bodyPr anchor="t" rtlCol="false" tIns="0" lIns="0" bIns="0" rIns="0">
            <a:spAutoFit/>
          </a:bodyPr>
          <a:lstStyle/>
          <a:p>
            <a:pPr algn="ctr">
              <a:lnSpc>
                <a:spcPts val="13687"/>
              </a:lnSpc>
            </a:pPr>
            <a:r>
              <a:rPr lang="en-US" sz="9776" spc="557">
                <a:solidFill>
                  <a:srgbClr val="232E54"/>
                </a:solidFill>
                <a:latin typeface="Tek Tall Arabic Bold"/>
              </a:rPr>
              <a:t>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grpSp>
        <p:nvGrpSpPr>
          <p:cNvPr name="Group 3" id="3"/>
          <p:cNvGrpSpPr/>
          <p:nvPr/>
        </p:nvGrpSpPr>
        <p:grpSpPr>
          <a:xfrm rot="0">
            <a:off x="1901503" y="771665"/>
            <a:ext cx="14709553" cy="1251976"/>
            <a:chOff x="0" y="0"/>
            <a:chExt cx="5125511" cy="436248"/>
          </a:xfrm>
        </p:grpSpPr>
        <p:sp>
          <p:nvSpPr>
            <p:cNvPr name="Freeform 4" id="4"/>
            <p:cNvSpPr/>
            <p:nvPr/>
          </p:nvSpPr>
          <p:spPr>
            <a:xfrm flipH="false" flipV="false" rot="0">
              <a:off x="0" y="0"/>
              <a:ext cx="5125511" cy="436248"/>
            </a:xfrm>
            <a:custGeom>
              <a:avLst/>
              <a:gdLst/>
              <a:ahLst/>
              <a:cxnLst/>
              <a:rect r="r" b="b" t="t" l="l"/>
              <a:pathLst>
                <a:path h="436248" w="5125511">
                  <a:moveTo>
                    <a:pt x="38421" y="0"/>
                  </a:moveTo>
                  <a:lnTo>
                    <a:pt x="5087089" y="0"/>
                  </a:lnTo>
                  <a:cubicBezTo>
                    <a:pt x="5108309" y="0"/>
                    <a:pt x="5125511" y="17202"/>
                    <a:pt x="5125511" y="38421"/>
                  </a:cubicBezTo>
                  <a:lnTo>
                    <a:pt x="5125511" y="397827"/>
                  </a:lnTo>
                  <a:cubicBezTo>
                    <a:pt x="5125511" y="419046"/>
                    <a:pt x="5108309" y="436248"/>
                    <a:pt x="5087089" y="436248"/>
                  </a:cubicBezTo>
                  <a:lnTo>
                    <a:pt x="38421" y="436248"/>
                  </a:lnTo>
                  <a:cubicBezTo>
                    <a:pt x="17202" y="436248"/>
                    <a:pt x="0" y="419046"/>
                    <a:pt x="0" y="397827"/>
                  </a:cubicBezTo>
                  <a:lnTo>
                    <a:pt x="0" y="38421"/>
                  </a:lnTo>
                  <a:cubicBezTo>
                    <a:pt x="0" y="17202"/>
                    <a:pt x="17202" y="0"/>
                    <a:pt x="38421" y="0"/>
                  </a:cubicBezTo>
                  <a:close/>
                </a:path>
              </a:pathLst>
            </a:custGeom>
            <a:solidFill>
              <a:srgbClr val="E57EFF"/>
            </a:solidFill>
            <a:ln w="47625" cap="rnd">
              <a:solidFill>
                <a:srgbClr val="000000"/>
              </a:solidFill>
              <a:prstDash val="solid"/>
              <a:round/>
            </a:ln>
          </p:spPr>
        </p:sp>
        <p:sp>
          <p:nvSpPr>
            <p:cNvPr name="TextBox 5" id="5"/>
            <p:cNvSpPr txBox="true"/>
            <p:nvPr/>
          </p:nvSpPr>
          <p:spPr>
            <a:xfrm>
              <a:off x="0" y="28575"/>
              <a:ext cx="5125511" cy="407673"/>
            </a:xfrm>
            <a:prstGeom prst="rect">
              <a:avLst/>
            </a:prstGeom>
          </p:spPr>
          <p:txBody>
            <a:bodyPr anchor="ctr" rtlCol="false" tIns="38397" lIns="38397" bIns="38397" rIns="38397"/>
            <a:lstStyle/>
            <a:p>
              <a:pPr algn="ctr">
                <a:lnSpc>
                  <a:spcPts val="2386"/>
                </a:lnSpc>
              </a:pPr>
            </a:p>
          </p:txBody>
        </p:sp>
      </p:grpSp>
      <p:grpSp>
        <p:nvGrpSpPr>
          <p:cNvPr name="Group 6" id="6"/>
          <p:cNvGrpSpPr/>
          <p:nvPr/>
        </p:nvGrpSpPr>
        <p:grpSpPr>
          <a:xfrm rot="0">
            <a:off x="1789223" y="586035"/>
            <a:ext cx="14709553" cy="1251976"/>
            <a:chOff x="0" y="0"/>
            <a:chExt cx="5125511" cy="436248"/>
          </a:xfrm>
        </p:grpSpPr>
        <p:sp>
          <p:nvSpPr>
            <p:cNvPr name="Freeform 7" id="7"/>
            <p:cNvSpPr/>
            <p:nvPr/>
          </p:nvSpPr>
          <p:spPr>
            <a:xfrm flipH="false" flipV="false" rot="0">
              <a:off x="0" y="0"/>
              <a:ext cx="5125511" cy="436248"/>
            </a:xfrm>
            <a:custGeom>
              <a:avLst/>
              <a:gdLst/>
              <a:ahLst/>
              <a:cxnLst/>
              <a:rect r="r" b="b" t="t" l="l"/>
              <a:pathLst>
                <a:path h="436248" w="5125511">
                  <a:moveTo>
                    <a:pt x="38421" y="0"/>
                  </a:moveTo>
                  <a:lnTo>
                    <a:pt x="5087089" y="0"/>
                  </a:lnTo>
                  <a:cubicBezTo>
                    <a:pt x="5108309" y="0"/>
                    <a:pt x="5125511" y="17202"/>
                    <a:pt x="5125511" y="38421"/>
                  </a:cubicBezTo>
                  <a:lnTo>
                    <a:pt x="5125511" y="397827"/>
                  </a:lnTo>
                  <a:cubicBezTo>
                    <a:pt x="5125511" y="419046"/>
                    <a:pt x="5108309" y="436248"/>
                    <a:pt x="5087089" y="436248"/>
                  </a:cubicBezTo>
                  <a:lnTo>
                    <a:pt x="38421" y="436248"/>
                  </a:lnTo>
                  <a:cubicBezTo>
                    <a:pt x="17202" y="436248"/>
                    <a:pt x="0" y="419046"/>
                    <a:pt x="0" y="397827"/>
                  </a:cubicBezTo>
                  <a:lnTo>
                    <a:pt x="0" y="38421"/>
                  </a:lnTo>
                  <a:cubicBezTo>
                    <a:pt x="0" y="17202"/>
                    <a:pt x="17202" y="0"/>
                    <a:pt x="38421" y="0"/>
                  </a:cubicBezTo>
                  <a:close/>
                </a:path>
              </a:pathLst>
            </a:custGeom>
            <a:solidFill>
              <a:srgbClr val="FFFFFF"/>
            </a:solidFill>
            <a:ln w="47625" cap="rnd">
              <a:solidFill>
                <a:srgbClr val="000000"/>
              </a:solidFill>
              <a:prstDash val="solid"/>
              <a:round/>
            </a:ln>
          </p:spPr>
        </p:sp>
        <p:sp>
          <p:nvSpPr>
            <p:cNvPr name="TextBox 8" id="8"/>
            <p:cNvSpPr txBox="true"/>
            <p:nvPr/>
          </p:nvSpPr>
          <p:spPr>
            <a:xfrm>
              <a:off x="0" y="28575"/>
              <a:ext cx="5125511" cy="407673"/>
            </a:xfrm>
            <a:prstGeom prst="rect">
              <a:avLst/>
            </a:prstGeom>
          </p:spPr>
          <p:txBody>
            <a:bodyPr anchor="ctr" rtlCol="false" tIns="38397" lIns="38397" bIns="38397" rIns="38397"/>
            <a:lstStyle/>
            <a:p>
              <a:pPr algn="ctr">
                <a:lnSpc>
                  <a:spcPts val="2386"/>
                </a:lnSpc>
              </a:pPr>
            </a:p>
          </p:txBody>
        </p:sp>
      </p:grpSp>
      <p:sp>
        <p:nvSpPr>
          <p:cNvPr name="TextBox 9" id="9"/>
          <p:cNvSpPr txBox="true"/>
          <p:nvPr/>
        </p:nvSpPr>
        <p:spPr>
          <a:xfrm rot="0">
            <a:off x="4207752" y="1007780"/>
            <a:ext cx="11237863" cy="742109"/>
          </a:xfrm>
          <a:prstGeom prst="rect">
            <a:avLst/>
          </a:prstGeom>
        </p:spPr>
        <p:txBody>
          <a:bodyPr anchor="t" rtlCol="false" tIns="0" lIns="0" bIns="0" rIns="0">
            <a:spAutoFit/>
          </a:bodyPr>
          <a:lstStyle/>
          <a:p>
            <a:pPr algn="ctr">
              <a:lnSpc>
                <a:spcPts val="5593"/>
              </a:lnSpc>
            </a:pPr>
            <a:r>
              <a:rPr lang="en-US" sz="5650" spc="113">
                <a:solidFill>
                  <a:srgbClr val="232E54"/>
                </a:solidFill>
                <a:latin typeface="Tek Tall Arabic Bold"/>
              </a:rPr>
              <a:t>Flow Chart / Graphical Representation</a:t>
            </a:r>
          </a:p>
        </p:txBody>
      </p:sp>
      <p:grpSp>
        <p:nvGrpSpPr>
          <p:cNvPr name="Group 10" id="10"/>
          <p:cNvGrpSpPr/>
          <p:nvPr/>
        </p:nvGrpSpPr>
        <p:grpSpPr>
          <a:xfrm rot="0">
            <a:off x="714718" y="2299866"/>
            <a:ext cx="16858563" cy="7374735"/>
            <a:chOff x="0" y="0"/>
            <a:chExt cx="4440115" cy="1942317"/>
          </a:xfrm>
        </p:grpSpPr>
        <p:sp>
          <p:nvSpPr>
            <p:cNvPr name="Freeform 11" id="11"/>
            <p:cNvSpPr/>
            <p:nvPr/>
          </p:nvSpPr>
          <p:spPr>
            <a:xfrm flipH="false" flipV="false" rot="0">
              <a:off x="0" y="0"/>
              <a:ext cx="4440115" cy="1942317"/>
            </a:xfrm>
            <a:custGeom>
              <a:avLst/>
              <a:gdLst/>
              <a:ahLst/>
              <a:cxnLst/>
              <a:rect r="r" b="b" t="t" l="l"/>
              <a:pathLst>
                <a:path h="1942317" w="4440115">
                  <a:moveTo>
                    <a:pt x="14236" y="0"/>
                  </a:moveTo>
                  <a:lnTo>
                    <a:pt x="4425879" y="0"/>
                  </a:lnTo>
                  <a:cubicBezTo>
                    <a:pt x="4433742" y="0"/>
                    <a:pt x="4440115" y="6374"/>
                    <a:pt x="4440115" y="14236"/>
                  </a:cubicBezTo>
                  <a:lnTo>
                    <a:pt x="4440115" y="1928081"/>
                  </a:lnTo>
                  <a:cubicBezTo>
                    <a:pt x="4440115" y="1931857"/>
                    <a:pt x="4438616" y="1935478"/>
                    <a:pt x="4435946" y="1938147"/>
                  </a:cubicBezTo>
                  <a:cubicBezTo>
                    <a:pt x="4433276" y="1940817"/>
                    <a:pt x="4429655" y="1942317"/>
                    <a:pt x="4425879" y="1942317"/>
                  </a:cubicBezTo>
                  <a:lnTo>
                    <a:pt x="14236" y="1942317"/>
                  </a:lnTo>
                  <a:cubicBezTo>
                    <a:pt x="10460" y="1942317"/>
                    <a:pt x="6839" y="1940817"/>
                    <a:pt x="4170" y="1938147"/>
                  </a:cubicBezTo>
                  <a:cubicBezTo>
                    <a:pt x="1500" y="1935478"/>
                    <a:pt x="0" y="1931857"/>
                    <a:pt x="0" y="1928081"/>
                  </a:cubicBezTo>
                  <a:lnTo>
                    <a:pt x="0" y="14236"/>
                  </a:lnTo>
                  <a:cubicBezTo>
                    <a:pt x="0" y="10460"/>
                    <a:pt x="1500" y="6839"/>
                    <a:pt x="4170" y="4170"/>
                  </a:cubicBezTo>
                  <a:cubicBezTo>
                    <a:pt x="6839" y="1500"/>
                    <a:pt x="10460" y="0"/>
                    <a:pt x="14236" y="0"/>
                  </a:cubicBezTo>
                  <a:close/>
                </a:path>
              </a:pathLst>
            </a:custGeom>
            <a:solidFill>
              <a:srgbClr val="FFFCF3"/>
            </a:solidFill>
            <a:ln w="95250" cap="rnd">
              <a:solidFill>
                <a:srgbClr val="FFFFFF"/>
              </a:solidFill>
              <a:prstDash val="solid"/>
              <a:round/>
            </a:ln>
          </p:spPr>
        </p:sp>
        <p:sp>
          <p:nvSpPr>
            <p:cNvPr name="TextBox 12" id="12"/>
            <p:cNvSpPr txBox="true"/>
            <p:nvPr/>
          </p:nvSpPr>
          <p:spPr>
            <a:xfrm>
              <a:off x="0" y="28575"/>
              <a:ext cx="4440115" cy="1913742"/>
            </a:xfrm>
            <a:prstGeom prst="rect">
              <a:avLst/>
            </a:prstGeom>
          </p:spPr>
          <p:txBody>
            <a:bodyPr anchor="ctr" rtlCol="false" tIns="50800" lIns="50800" bIns="50800" rIns="50800"/>
            <a:lstStyle/>
            <a:p>
              <a:pPr algn="ctr">
                <a:lnSpc>
                  <a:spcPts val="2386"/>
                </a:lnSpc>
              </a:pPr>
            </a:p>
          </p:txBody>
        </p:sp>
      </p:grpSp>
      <p:sp>
        <p:nvSpPr>
          <p:cNvPr name="Freeform 13" id="13"/>
          <p:cNvSpPr/>
          <p:nvPr/>
        </p:nvSpPr>
        <p:spPr>
          <a:xfrm flipH="false" flipV="false" rot="0">
            <a:off x="2093019" y="4145788"/>
            <a:ext cx="838709" cy="1103653"/>
          </a:xfrm>
          <a:custGeom>
            <a:avLst/>
            <a:gdLst/>
            <a:ahLst/>
            <a:cxnLst/>
            <a:rect r="r" b="b" t="t" l="l"/>
            <a:pathLst>
              <a:path h="1103653" w="838709">
                <a:moveTo>
                  <a:pt x="0" y="0"/>
                </a:moveTo>
                <a:lnTo>
                  <a:pt x="838708" y="0"/>
                </a:lnTo>
                <a:lnTo>
                  <a:pt x="838708" y="1103653"/>
                </a:lnTo>
                <a:lnTo>
                  <a:pt x="0" y="110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3274495" y="5786441"/>
            <a:ext cx="1145405" cy="710151"/>
          </a:xfrm>
          <a:custGeom>
            <a:avLst/>
            <a:gdLst/>
            <a:ahLst/>
            <a:cxnLst/>
            <a:rect r="r" b="b" t="t" l="l"/>
            <a:pathLst>
              <a:path h="710151" w="1145405">
                <a:moveTo>
                  <a:pt x="0" y="0"/>
                </a:moveTo>
                <a:lnTo>
                  <a:pt x="1145404" y="0"/>
                </a:lnTo>
                <a:lnTo>
                  <a:pt x="1145404" y="710151"/>
                </a:lnTo>
                <a:lnTo>
                  <a:pt x="0" y="7101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5467000" y="4752067"/>
            <a:ext cx="807774" cy="1627756"/>
          </a:xfrm>
          <a:custGeom>
            <a:avLst/>
            <a:gdLst/>
            <a:ahLst/>
            <a:cxnLst/>
            <a:rect r="r" b="b" t="t" l="l"/>
            <a:pathLst>
              <a:path h="1627756" w="807774">
                <a:moveTo>
                  <a:pt x="0" y="0"/>
                </a:moveTo>
                <a:lnTo>
                  <a:pt x="807774" y="0"/>
                </a:lnTo>
                <a:lnTo>
                  <a:pt x="807774" y="1627756"/>
                </a:lnTo>
                <a:lnTo>
                  <a:pt x="0" y="16277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7837711" y="5980079"/>
            <a:ext cx="972335" cy="1033026"/>
          </a:xfrm>
          <a:custGeom>
            <a:avLst/>
            <a:gdLst/>
            <a:ahLst/>
            <a:cxnLst/>
            <a:rect r="r" b="b" t="t" l="l"/>
            <a:pathLst>
              <a:path h="1033026" w="972335">
                <a:moveTo>
                  <a:pt x="0" y="0"/>
                </a:moveTo>
                <a:lnTo>
                  <a:pt x="972336" y="0"/>
                </a:lnTo>
                <a:lnTo>
                  <a:pt x="972336" y="1033026"/>
                </a:lnTo>
                <a:lnTo>
                  <a:pt x="0" y="10330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5095981" y="7430576"/>
            <a:ext cx="1796502" cy="1410254"/>
          </a:xfrm>
          <a:custGeom>
            <a:avLst/>
            <a:gdLst/>
            <a:ahLst/>
            <a:cxnLst/>
            <a:rect r="r" b="b" t="t" l="l"/>
            <a:pathLst>
              <a:path h="1410254" w="1796502">
                <a:moveTo>
                  <a:pt x="0" y="0"/>
                </a:moveTo>
                <a:lnTo>
                  <a:pt x="1796502" y="0"/>
                </a:lnTo>
                <a:lnTo>
                  <a:pt x="1796502" y="1410253"/>
                </a:lnTo>
                <a:lnTo>
                  <a:pt x="0" y="1410253"/>
                </a:lnTo>
                <a:lnTo>
                  <a:pt x="0" y="0"/>
                </a:lnTo>
                <a:close/>
              </a:path>
            </a:pathLst>
          </a:custGeom>
          <a:blipFill>
            <a:blip r:embed="rId11"/>
            <a:stretch>
              <a:fillRect l="0" t="0" r="0" b="0"/>
            </a:stretch>
          </a:blipFill>
        </p:spPr>
      </p:sp>
      <p:sp>
        <p:nvSpPr>
          <p:cNvPr name="Freeform 18" id="18"/>
          <p:cNvSpPr/>
          <p:nvPr/>
        </p:nvSpPr>
        <p:spPr>
          <a:xfrm flipH="false" flipV="false" rot="0">
            <a:off x="13796240" y="6859885"/>
            <a:ext cx="2636568" cy="1919202"/>
          </a:xfrm>
          <a:custGeom>
            <a:avLst/>
            <a:gdLst/>
            <a:ahLst/>
            <a:cxnLst/>
            <a:rect r="r" b="b" t="t" l="l"/>
            <a:pathLst>
              <a:path h="1919202" w="2636568">
                <a:moveTo>
                  <a:pt x="0" y="0"/>
                </a:moveTo>
                <a:lnTo>
                  <a:pt x="2636569" y="0"/>
                </a:lnTo>
                <a:lnTo>
                  <a:pt x="2636569" y="1919202"/>
                </a:lnTo>
                <a:lnTo>
                  <a:pt x="0" y="1919202"/>
                </a:lnTo>
                <a:lnTo>
                  <a:pt x="0" y="0"/>
                </a:lnTo>
                <a:close/>
              </a:path>
            </a:pathLst>
          </a:custGeom>
          <a:blipFill>
            <a:blip r:embed="rId12"/>
            <a:stretch>
              <a:fillRect l="0" t="0" r="0" b="0"/>
            </a:stretch>
          </a:blipFill>
        </p:spPr>
      </p:sp>
      <p:grpSp>
        <p:nvGrpSpPr>
          <p:cNvPr name="Group 19" id="19"/>
          <p:cNvGrpSpPr/>
          <p:nvPr/>
        </p:nvGrpSpPr>
        <p:grpSpPr>
          <a:xfrm rot="0">
            <a:off x="13796240" y="2797030"/>
            <a:ext cx="2814816" cy="1716730"/>
            <a:chOff x="0" y="0"/>
            <a:chExt cx="3753087" cy="2288973"/>
          </a:xfrm>
        </p:grpSpPr>
        <p:sp>
          <p:nvSpPr>
            <p:cNvPr name="Freeform 20" id="20"/>
            <p:cNvSpPr/>
            <p:nvPr/>
          </p:nvSpPr>
          <p:spPr>
            <a:xfrm flipH="false" flipV="false" rot="0">
              <a:off x="0" y="514740"/>
              <a:ext cx="3248024" cy="1774233"/>
            </a:xfrm>
            <a:custGeom>
              <a:avLst/>
              <a:gdLst/>
              <a:ahLst/>
              <a:cxnLst/>
              <a:rect r="r" b="b" t="t" l="l"/>
              <a:pathLst>
                <a:path h="1774233" w="3248024">
                  <a:moveTo>
                    <a:pt x="0" y="0"/>
                  </a:moveTo>
                  <a:lnTo>
                    <a:pt x="3248024" y="0"/>
                  </a:lnTo>
                  <a:lnTo>
                    <a:pt x="3248024" y="1774233"/>
                  </a:lnTo>
                  <a:lnTo>
                    <a:pt x="0" y="1774233"/>
                  </a:lnTo>
                  <a:lnTo>
                    <a:pt x="0" y="0"/>
                  </a:lnTo>
                  <a:close/>
                </a:path>
              </a:pathLst>
            </a:custGeom>
            <a:blipFill>
              <a:blip r:embed="rId13"/>
              <a:stretch>
                <a:fillRect l="0" t="0" r="0" b="0"/>
              </a:stretch>
            </a:blipFill>
          </p:spPr>
        </p:sp>
        <p:sp>
          <p:nvSpPr>
            <p:cNvPr name="TextBox 21" id="21"/>
            <p:cNvSpPr txBox="true"/>
            <p:nvPr/>
          </p:nvSpPr>
          <p:spPr>
            <a:xfrm rot="-968010">
              <a:off x="2091907" y="1267112"/>
              <a:ext cx="809006" cy="251177"/>
            </a:xfrm>
            <a:prstGeom prst="rect">
              <a:avLst/>
            </a:prstGeom>
          </p:spPr>
          <p:txBody>
            <a:bodyPr anchor="t" rtlCol="false" tIns="0" lIns="0" bIns="0" rIns="0">
              <a:spAutoFit/>
            </a:bodyPr>
            <a:lstStyle/>
            <a:p>
              <a:pPr algn="ctr">
                <a:lnSpc>
                  <a:spcPts val="1654"/>
                </a:lnSpc>
              </a:pPr>
              <a:r>
                <a:rPr lang="en-US" sz="1182">
                  <a:solidFill>
                    <a:srgbClr val="000000"/>
                  </a:solidFill>
                  <a:latin typeface="Canva Sans Bold"/>
                </a:rPr>
                <a:t>POLICE</a:t>
              </a:r>
            </a:p>
          </p:txBody>
        </p:sp>
        <p:sp>
          <p:nvSpPr>
            <p:cNvPr name="TextBox 22" id="22"/>
            <p:cNvSpPr txBox="true"/>
            <p:nvPr/>
          </p:nvSpPr>
          <p:spPr>
            <a:xfrm rot="0">
              <a:off x="360919" y="-38100"/>
              <a:ext cx="3392169" cy="451143"/>
            </a:xfrm>
            <a:prstGeom prst="rect">
              <a:avLst/>
            </a:prstGeom>
          </p:spPr>
          <p:txBody>
            <a:bodyPr anchor="t" rtlCol="false" tIns="0" lIns="0" bIns="0" rIns="0">
              <a:spAutoFit/>
            </a:bodyPr>
            <a:lstStyle/>
            <a:p>
              <a:pPr algn="ctr">
                <a:lnSpc>
                  <a:spcPts val="2875"/>
                </a:lnSpc>
              </a:pPr>
              <a:r>
                <a:rPr lang="en-US" sz="2053">
                  <a:solidFill>
                    <a:srgbClr val="000000"/>
                  </a:solidFill>
                  <a:latin typeface="Canva Sans Bold"/>
                </a:rPr>
                <a:t>Nearest Police Van</a:t>
              </a:r>
            </a:p>
          </p:txBody>
        </p:sp>
      </p:grpSp>
      <p:sp>
        <p:nvSpPr>
          <p:cNvPr name="Freeform 23" id="23"/>
          <p:cNvSpPr/>
          <p:nvPr/>
        </p:nvSpPr>
        <p:spPr>
          <a:xfrm flipH="false" flipV="false" rot="0">
            <a:off x="10600102" y="4549811"/>
            <a:ext cx="1627756" cy="1627756"/>
          </a:xfrm>
          <a:custGeom>
            <a:avLst/>
            <a:gdLst/>
            <a:ahLst/>
            <a:cxnLst/>
            <a:rect r="r" b="b" t="t" l="l"/>
            <a:pathLst>
              <a:path h="1627756" w="1627756">
                <a:moveTo>
                  <a:pt x="0" y="0"/>
                </a:moveTo>
                <a:lnTo>
                  <a:pt x="1627757" y="0"/>
                </a:lnTo>
                <a:lnTo>
                  <a:pt x="1627757" y="1627756"/>
                </a:lnTo>
                <a:lnTo>
                  <a:pt x="0" y="162775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4" id="24"/>
          <p:cNvSpPr txBox="true"/>
          <p:nvPr/>
        </p:nvSpPr>
        <p:spPr>
          <a:xfrm rot="0">
            <a:off x="5131437" y="6424456"/>
            <a:ext cx="1478899" cy="588649"/>
          </a:xfrm>
          <a:prstGeom prst="rect">
            <a:avLst/>
          </a:prstGeom>
        </p:spPr>
        <p:txBody>
          <a:bodyPr anchor="t" rtlCol="false" tIns="0" lIns="0" bIns="0" rIns="0">
            <a:spAutoFit/>
          </a:bodyPr>
          <a:lstStyle/>
          <a:p>
            <a:pPr algn="ctr">
              <a:lnSpc>
                <a:spcPts val="2454"/>
              </a:lnSpc>
            </a:pPr>
            <a:r>
              <a:rPr lang="en-US" sz="1753">
                <a:solidFill>
                  <a:srgbClr val="000000"/>
                </a:solidFill>
                <a:latin typeface="Canva Sans Bold"/>
              </a:rPr>
              <a:t>Mobile Application</a:t>
            </a:r>
          </a:p>
        </p:txBody>
      </p:sp>
      <p:sp>
        <p:nvSpPr>
          <p:cNvPr name="Freeform 25" id="25"/>
          <p:cNvSpPr/>
          <p:nvPr/>
        </p:nvSpPr>
        <p:spPr>
          <a:xfrm flipH="false" flipV="false" rot="0">
            <a:off x="7837711" y="3441647"/>
            <a:ext cx="972335" cy="1033026"/>
          </a:xfrm>
          <a:custGeom>
            <a:avLst/>
            <a:gdLst/>
            <a:ahLst/>
            <a:cxnLst/>
            <a:rect r="r" b="b" t="t" l="l"/>
            <a:pathLst>
              <a:path h="1033026" w="972335">
                <a:moveTo>
                  <a:pt x="0" y="0"/>
                </a:moveTo>
                <a:lnTo>
                  <a:pt x="972336" y="0"/>
                </a:lnTo>
                <a:lnTo>
                  <a:pt x="972336" y="1033025"/>
                </a:lnTo>
                <a:lnTo>
                  <a:pt x="0" y="1033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0">
            <a:off x="7584429" y="4631709"/>
            <a:ext cx="1478899" cy="288849"/>
          </a:xfrm>
          <a:prstGeom prst="rect">
            <a:avLst/>
          </a:prstGeom>
        </p:spPr>
        <p:txBody>
          <a:bodyPr anchor="t" rtlCol="false" tIns="0" lIns="0" bIns="0" rIns="0">
            <a:spAutoFit/>
          </a:bodyPr>
          <a:lstStyle/>
          <a:p>
            <a:pPr algn="ctr">
              <a:lnSpc>
                <a:spcPts val="2454"/>
              </a:lnSpc>
            </a:pPr>
            <a:r>
              <a:rPr lang="en-US" sz="1753">
                <a:solidFill>
                  <a:srgbClr val="000000"/>
                </a:solidFill>
                <a:latin typeface="Canva Sans Bold"/>
              </a:rPr>
              <a:t>Database</a:t>
            </a:r>
          </a:p>
        </p:txBody>
      </p:sp>
      <p:sp>
        <p:nvSpPr>
          <p:cNvPr name="TextBox 27" id="27"/>
          <p:cNvSpPr txBox="true"/>
          <p:nvPr/>
        </p:nvSpPr>
        <p:spPr>
          <a:xfrm rot="0">
            <a:off x="7584429" y="7068845"/>
            <a:ext cx="1478899" cy="288849"/>
          </a:xfrm>
          <a:prstGeom prst="rect">
            <a:avLst/>
          </a:prstGeom>
        </p:spPr>
        <p:txBody>
          <a:bodyPr anchor="t" rtlCol="false" tIns="0" lIns="0" bIns="0" rIns="0">
            <a:spAutoFit/>
          </a:bodyPr>
          <a:lstStyle/>
          <a:p>
            <a:pPr algn="ctr">
              <a:lnSpc>
                <a:spcPts val="2454"/>
              </a:lnSpc>
            </a:pPr>
            <a:r>
              <a:rPr lang="en-US" sz="1753">
                <a:solidFill>
                  <a:srgbClr val="000000"/>
                </a:solidFill>
                <a:latin typeface="Canva Sans Bold"/>
              </a:rPr>
              <a:t>Database</a:t>
            </a:r>
          </a:p>
        </p:txBody>
      </p:sp>
      <p:sp>
        <p:nvSpPr>
          <p:cNvPr name="TextBox 28" id="28"/>
          <p:cNvSpPr txBox="true"/>
          <p:nvPr/>
        </p:nvSpPr>
        <p:spPr>
          <a:xfrm rot="0">
            <a:off x="10078488" y="3869369"/>
            <a:ext cx="2670984" cy="585366"/>
          </a:xfrm>
          <a:prstGeom prst="rect">
            <a:avLst/>
          </a:prstGeom>
        </p:spPr>
        <p:txBody>
          <a:bodyPr anchor="t" rtlCol="false" tIns="0" lIns="0" bIns="0" rIns="0">
            <a:spAutoFit/>
          </a:bodyPr>
          <a:lstStyle/>
          <a:p>
            <a:pPr algn="ctr">
              <a:lnSpc>
                <a:spcPts val="2342"/>
              </a:lnSpc>
            </a:pPr>
            <a:r>
              <a:rPr lang="en-US" sz="1673">
                <a:solidFill>
                  <a:srgbClr val="000000"/>
                </a:solidFill>
                <a:latin typeface="Canva Sans Bold"/>
              </a:rPr>
              <a:t>Sharing Live Location &amp; Live Video Footage</a:t>
            </a:r>
          </a:p>
        </p:txBody>
      </p:sp>
      <p:sp>
        <p:nvSpPr>
          <p:cNvPr name="AutoShape 29" id="29"/>
          <p:cNvSpPr/>
          <p:nvPr/>
        </p:nvSpPr>
        <p:spPr>
          <a:xfrm flipH="true" flipV="true">
            <a:off x="2512373" y="5249441"/>
            <a:ext cx="762122" cy="892075"/>
          </a:xfrm>
          <a:prstGeom prst="line">
            <a:avLst/>
          </a:prstGeom>
          <a:ln cap="flat" w="38100">
            <a:solidFill>
              <a:srgbClr val="000000"/>
            </a:solidFill>
            <a:prstDash val="solid"/>
            <a:headEnd type="none" len="sm" w="sm"/>
            <a:tailEnd type="arrow" len="sm" w="med"/>
          </a:ln>
        </p:spPr>
      </p:sp>
      <p:sp>
        <p:nvSpPr>
          <p:cNvPr name="AutoShape 30" id="30"/>
          <p:cNvSpPr/>
          <p:nvPr/>
        </p:nvSpPr>
        <p:spPr>
          <a:xfrm flipH="true">
            <a:off x="4419899" y="5565945"/>
            <a:ext cx="1047101" cy="575572"/>
          </a:xfrm>
          <a:prstGeom prst="line">
            <a:avLst/>
          </a:prstGeom>
          <a:ln cap="flat" w="38100">
            <a:solidFill>
              <a:srgbClr val="000000"/>
            </a:solidFill>
            <a:prstDash val="solid"/>
            <a:headEnd type="none" len="sm" w="sm"/>
            <a:tailEnd type="arrow" len="sm" w="med"/>
          </a:ln>
        </p:spPr>
      </p:sp>
      <p:sp>
        <p:nvSpPr>
          <p:cNvPr name="AutoShape 31" id="31"/>
          <p:cNvSpPr/>
          <p:nvPr/>
        </p:nvSpPr>
        <p:spPr>
          <a:xfrm flipV="true">
            <a:off x="5870887" y="3958159"/>
            <a:ext cx="1966824" cy="793907"/>
          </a:xfrm>
          <a:prstGeom prst="line">
            <a:avLst/>
          </a:prstGeom>
          <a:ln cap="flat" w="38100">
            <a:solidFill>
              <a:srgbClr val="000000"/>
            </a:solidFill>
            <a:prstDash val="solid"/>
            <a:headEnd type="none" len="sm" w="sm"/>
            <a:tailEnd type="arrow" len="sm" w="med"/>
          </a:ln>
        </p:spPr>
      </p:sp>
      <p:sp>
        <p:nvSpPr>
          <p:cNvPr name="AutoShape 32" id="32"/>
          <p:cNvSpPr/>
          <p:nvPr/>
        </p:nvSpPr>
        <p:spPr>
          <a:xfrm>
            <a:off x="6274774" y="5565945"/>
            <a:ext cx="1562937" cy="930647"/>
          </a:xfrm>
          <a:prstGeom prst="line">
            <a:avLst/>
          </a:prstGeom>
          <a:ln cap="flat" w="38100">
            <a:solidFill>
              <a:srgbClr val="000000"/>
            </a:solidFill>
            <a:prstDash val="solid"/>
            <a:headEnd type="none" len="sm" w="sm"/>
            <a:tailEnd type="arrow" len="sm" w="med"/>
          </a:ln>
        </p:spPr>
      </p:sp>
      <p:sp>
        <p:nvSpPr>
          <p:cNvPr name="AutoShape 33" id="33"/>
          <p:cNvSpPr/>
          <p:nvPr/>
        </p:nvSpPr>
        <p:spPr>
          <a:xfrm flipV="true">
            <a:off x="6892483" y="7357693"/>
            <a:ext cx="1431396" cy="778009"/>
          </a:xfrm>
          <a:prstGeom prst="line">
            <a:avLst/>
          </a:prstGeom>
          <a:ln cap="flat" w="38100">
            <a:solidFill>
              <a:srgbClr val="000000"/>
            </a:solidFill>
            <a:prstDash val="solid"/>
            <a:headEnd type="none" len="sm" w="sm"/>
            <a:tailEnd type="arrow" len="sm" w="med"/>
          </a:ln>
        </p:spPr>
      </p:sp>
      <p:sp>
        <p:nvSpPr>
          <p:cNvPr name="AutoShape 34" id="34"/>
          <p:cNvSpPr/>
          <p:nvPr/>
        </p:nvSpPr>
        <p:spPr>
          <a:xfrm>
            <a:off x="8810047" y="6496592"/>
            <a:ext cx="4986194" cy="1322894"/>
          </a:xfrm>
          <a:prstGeom prst="line">
            <a:avLst/>
          </a:prstGeom>
          <a:ln cap="flat" w="38100">
            <a:solidFill>
              <a:srgbClr val="000000"/>
            </a:solidFill>
            <a:prstDash val="solid"/>
            <a:headEnd type="none" len="sm" w="sm"/>
            <a:tailEnd type="arrow" len="sm" w="med"/>
          </a:ln>
        </p:spPr>
      </p:sp>
      <p:sp>
        <p:nvSpPr>
          <p:cNvPr name="AutoShape 35" id="35"/>
          <p:cNvSpPr/>
          <p:nvPr/>
        </p:nvSpPr>
        <p:spPr>
          <a:xfrm>
            <a:off x="8810047" y="3958159"/>
            <a:ext cx="1790056" cy="1405529"/>
          </a:xfrm>
          <a:prstGeom prst="line">
            <a:avLst/>
          </a:prstGeom>
          <a:ln cap="flat" w="38100">
            <a:solidFill>
              <a:srgbClr val="000000"/>
            </a:solidFill>
            <a:prstDash val="solid"/>
            <a:headEnd type="none" len="sm" w="sm"/>
            <a:tailEnd type="arrow" len="sm" w="med"/>
          </a:ln>
        </p:spPr>
      </p:sp>
      <p:sp>
        <p:nvSpPr>
          <p:cNvPr name="AutoShape 36" id="36"/>
          <p:cNvSpPr/>
          <p:nvPr/>
        </p:nvSpPr>
        <p:spPr>
          <a:xfrm>
            <a:off x="11413981" y="6177567"/>
            <a:ext cx="3700544" cy="682318"/>
          </a:xfrm>
          <a:prstGeom prst="line">
            <a:avLst/>
          </a:prstGeom>
          <a:ln cap="flat" w="38100">
            <a:solidFill>
              <a:srgbClr val="000000"/>
            </a:solidFill>
            <a:prstDash val="solid"/>
            <a:headEnd type="none" len="sm" w="sm"/>
            <a:tailEnd type="arrow" len="sm" w="med"/>
          </a:ln>
        </p:spPr>
      </p:sp>
      <p:sp>
        <p:nvSpPr>
          <p:cNvPr name="AutoShape 37" id="37"/>
          <p:cNvSpPr/>
          <p:nvPr/>
        </p:nvSpPr>
        <p:spPr>
          <a:xfrm flipV="true">
            <a:off x="12227859" y="4217152"/>
            <a:ext cx="1568382" cy="1146536"/>
          </a:xfrm>
          <a:prstGeom prst="line">
            <a:avLst/>
          </a:prstGeom>
          <a:ln cap="flat" w="38100">
            <a:solidFill>
              <a:srgbClr val="000000"/>
            </a:solidFill>
            <a:prstDash val="solid"/>
            <a:headEnd type="none" len="sm" w="sm"/>
            <a:tailEnd type="arrow" len="sm" w="med"/>
          </a:ln>
        </p:spPr>
      </p:sp>
      <p:sp>
        <p:nvSpPr>
          <p:cNvPr name="Freeform 38" id="38"/>
          <p:cNvSpPr/>
          <p:nvPr/>
        </p:nvSpPr>
        <p:spPr>
          <a:xfrm flipH="false" flipV="false" rot="0">
            <a:off x="13465707" y="3103569"/>
            <a:ext cx="687634" cy="551827"/>
          </a:xfrm>
          <a:custGeom>
            <a:avLst/>
            <a:gdLst/>
            <a:ahLst/>
            <a:cxnLst/>
            <a:rect r="r" b="b" t="t" l="l"/>
            <a:pathLst>
              <a:path h="551827" w="687634">
                <a:moveTo>
                  <a:pt x="0" y="0"/>
                </a:moveTo>
                <a:lnTo>
                  <a:pt x="687635" y="0"/>
                </a:lnTo>
                <a:lnTo>
                  <a:pt x="687635" y="551826"/>
                </a:lnTo>
                <a:lnTo>
                  <a:pt x="0" y="551826"/>
                </a:lnTo>
                <a:lnTo>
                  <a:pt x="0" y="0"/>
                </a:lnTo>
                <a:close/>
              </a:path>
            </a:pathLst>
          </a:custGeom>
          <a:blipFill>
            <a:blip r:embed="rId16"/>
            <a:stretch>
              <a:fillRect l="0" t="0" r="0" b="0"/>
            </a:stretch>
          </a:blipFill>
        </p:spPr>
      </p:sp>
      <p:sp>
        <p:nvSpPr>
          <p:cNvPr name="TextBox 39" id="39"/>
          <p:cNvSpPr txBox="true"/>
          <p:nvPr/>
        </p:nvSpPr>
        <p:spPr>
          <a:xfrm rot="0">
            <a:off x="775461" y="2652984"/>
            <a:ext cx="3644439" cy="1138121"/>
          </a:xfrm>
          <a:prstGeom prst="rect">
            <a:avLst/>
          </a:prstGeom>
        </p:spPr>
        <p:txBody>
          <a:bodyPr anchor="t" rtlCol="false" tIns="0" lIns="0" bIns="0" rIns="0">
            <a:spAutoFit/>
          </a:bodyPr>
          <a:lstStyle/>
          <a:p>
            <a:pPr algn="ctr">
              <a:lnSpc>
                <a:spcPts val="2317"/>
              </a:lnSpc>
            </a:pPr>
            <a:r>
              <a:rPr lang="en-US" sz="1655">
                <a:solidFill>
                  <a:srgbClr val="000000"/>
                </a:solidFill>
                <a:latin typeface="Canva Sans Bold"/>
              </a:rPr>
              <a:t>Live Video Conversation With An Policer Officer In Case Of Any Emergency, For Example Road Accident</a:t>
            </a:r>
          </a:p>
        </p:txBody>
      </p:sp>
      <p:sp>
        <p:nvSpPr>
          <p:cNvPr name="TextBox 40" id="40"/>
          <p:cNvSpPr txBox="true"/>
          <p:nvPr/>
        </p:nvSpPr>
        <p:spPr>
          <a:xfrm rot="0">
            <a:off x="5040215" y="8927715"/>
            <a:ext cx="1908034" cy="588649"/>
          </a:xfrm>
          <a:prstGeom prst="rect">
            <a:avLst/>
          </a:prstGeom>
        </p:spPr>
        <p:txBody>
          <a:bodyPr anchor="t" rtlCol="false" tIns="0" lIns="0" bIns="0" rIns="0">
            <a:spAutoFit/>
          </a:bodyPr>
          <a:lstStyle/>
          <a:p>
            <a:pPr algn="ctr">
              <a:lnSpc>
                <a:spcPts val="2454"/>
              </a:lnSpc>
            </a:pPr>
            <a:r>
              <a:rPr lang="en-US" sz="1753">
                <a:solidFill>
                  <a:srgbClr val="000000"/>
                </a:solidFill>
                <a:latin typeface="Canva Sans Bold"/>
              </a:rPr>
              <a:t>Web Application Development</a:t>
            </a:r>
          </a:p>
        </p:txBody>
      </p:sp>
      <p:sp>
        <p:nvSpPr>
          <p:cNvPr name="TextBox 41" id="41"/>
          <p:cNvSpPr txBox="true"/>
          <p:nvPr/>
        </p:nvSpPr>
        <p:spPr>
          <a:xfrm rot="0">
            <a:off x="14153342" y="8918190"/>
            <a:ext cx="1922366" cy="340110"/>
          </a:xfrm>
          <a:prstGeom prst="rect">
            <a:avLst/>
          </a:prstGeom>
        </p:spPr>
        <p:txBody>
          <a:bodyPr anchor="t" rtlCol="false" tIns="0" lIns="0" bIns="0" rIns="0">
            <a:spAutoFit/>
          </a:bodyPr>
          <a:lstStyle/>
          <a:p>
            <a:pPr algn="ctr">
              <a:lnSpc>
                <a:spcPts val="2875"/>
              </a:lnSpc>
            </a:pPr>
            <a:r>
              <a:rPr lang="en-US" sz="2053">
                <a:solidFill>
                  <a:srgbClr val="000000"/>
                </a:solidFill>
                <a:latin typeface="Canva Sans Bold"/>
              </a:rPr>
              <a:t>Police Station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name="Freeform 3" id="3"/>
          <p:cNvSpPr/>
          <p:nvPr/>
        </p:nvSpPr>
        <p:spPr>
          <a:xfrm flipH="false" flipV="false" rot="0">
            <a:off x="-2757134" y="2928452"/>
            <a:ext cx="10047267" cy="10047267"/>
          </a:xfrm>
          <a:custGeom>
            <a:avLst/>
            <a:gdLst/>
            <a:ahLst/>
            <a:cxnLst/>
            <a:rect r="r" b="b" t="t" l="l"/>
            <a:pathLst>
              <a:path h="10047267" w="10047267">
                <a:moveTo>
                  <a:pt x="0" y="0"/>
                </a:moveTo>
                <a:lnTo>
                  <a:pt x="10047267" y="0"/>
                </a:lnTo>
                <a:lnTo>
                  <a:pt x="10047267" y="10047267"/>
                </a:lnTo>
                <a:lnTo>
                  <a:pt x="0" y="10047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322489">
            <a:off x="4416798" y="-1742901"/>
            <a:ext cx="18116952" cy="12867951"/>
          </a:xfrm>
          <a:custGeom>
            <a:avLst/>
            <a:gdLst/>
            <a:ahLst/>
            <a:cxnLst/>
            <a:rect r="r" b="b" t="t" l="l"/>
            <a:pathLst>
              <a:path h="12867951" w="18116952">
                <a:moveTo>
                  <a:pt x="0" y="0"/>
                </a:moveTo>
                <a:lnTo>
                  <a:pt x="18116951" y="0"/>
                </a:lnTo>
                <a:lnTo>
                  <a:pt x="18116951" y="12867951"/>
                </a:lnTo>
                <a:lnTo>
                  <a:pt x="0" y="12867951"/>
                </a:lnTo>
                <a:lnTo>
                  <a:pt x="0" y="0"/>
                </a:lnTo>
                <a:close/>
              </a:path>
            </a:pathLst>
          </a:custGeom>
          <a:blipFill>
            <a:blip r:embed="rId5">
              <a:alphaModFix amt="53000"/>
            </a:blip>
            <a:stretch>
              <a:fillRect l="0" t="0" r="0" b="0"/>
            </a:stretch>
          </a:blipFill>
        </p:spPr>
      </p:sp>
      <p:grpSp>
        <p:nvGrpSpPr>
          <p:cNvPr name="Group 5" id="5"/>
          <p:cNvGrpSpPr>
            <a:grpSpLocks noChangeAspect="true"/>
          </p:cNvGrpSpPr>
          <p:nvPr/>
        </p:nvGrpSpPr>
        <p:grpSpPr>
          <a:xfrm rot="0">
            <a:off x="12047124" y="1028700"/>
            <a:ext cx="5866018" cy="8385786"/>
            <a:chOff x="0" y="0"/>
            <a:chExt cx="4434840" cy="6339840"/>
          </a:xfrm>
        </p:grpSpPr>
        <p:sp>
          <p:nvSpPr>
            <p:cNvPr name="Freeform 6" id="6"/>
            <p:cNvSpPr/>
            <p:nvPr/>
          </p:nvSpPr>
          <p:spPr>
            <a:xfrm flipH="false" flipV="false" rot="0">
              <a:off x="0" y="436880"/>
              <a:ext cx="4064000" cy="5902960"/>
            </a:xfrm>
            <a:custGeom>
              <a:avLst/>
              <a:gdLst/>
              <a:ahLst/>
              <a:cxnLst/>
              <a:rect r="r" b="b" t="t" l="l"/>
              <a:pathLst>
                <a:path h="5902960" w="4064000">
                  <a:moveTo>
                    <a:pt x="4064000" y="5902960"/>
                  </a:moveTo>
                  <a:lnTo>
                    <a:pt x="0" y="5902960"/>
                  </a:lnTo>
                  <a:lnTo>
                    <a:pt x="0" y="0"/>
                  </a:lnTo>
                  <a:lnTo>
                    <a:pt x="4064000" y="0"/>
                  </a:lnTo>
                  <a:lnTo>
                    <a:pt x="4064000" y="5902960"/>
                  </a:lnTo>
                  <a:close/>
                </a:path>
              </a:pathLst>
            </a:custGeom>
            <a:blipFill>
              <a:blip r:embed="rId6"/>
              <a:stretch>
                <a:fillRect l="-58801" t="0" r="-58801" b="0"/>
              </a:stretch>
            </a:blipFill>
          </p:spPr>
        </p:sp>
        <p:sp>
          <p:nvSpPr>
            <p:cNvPr name="Freeform 7" id="7"/>
            <p:cNvSpPr/>
            <p:nvPr/>
          </p:nvSpPr>
          <p:spPr>
            <a:xfrm flipH="false" flipV="false" rot="0">
              <a:off x="50800" y="50800"/>
              <a:ext cx="4333240" cy="6239510"/>
            </a:xfrm>
            <a:custGeom>
              <a:avLst/>
              <a:gdLst/>
              <a:ahLst/>
              <a:cxnLst/>
              <a:rect r="r" b="b" t="t" l="l"/>
              <a:pathLst>
                <a:path h="6239510" w="433324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name="Freeform 8" id="8"/>
            <p:cNvSpPr/>
            <p:nvPr/>
          </p:nvSpPr>
          <p:spPr>
            <a:xfrm flipH="false" flipV="false" rot="0">
              <a:off x="196850" y="165100"/>
              <a:ext cx="811530" cy="119380"/>
            </a:xfrm>
            <a:custGeom>
              <a:avLst/>
              <a:gdLst/>
              <a:ahLst/>
              <a:cxnLst/>
              <a:rect r="r" b="b" t="t" l="l"/>
              <a:pathLst>
                <a:path h="119380" w="81153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name="Freeform 9" id="9"/>
            <p:cNvSpPr/>
            <p:nvPr/>
          </p:nvSpPr>
          <p:spPr>
            <a:xfrm flipH="false" flipV="false" rot="0">
              <a:off x="4114800" y="438150"/>
              <a:ext cx="269240" cy="5532120"/>
            </a:xfrm>
            <a:custGeom>
              <a:avLst/>
              <a:gdLst/>
              <a:ahLst/>
              <a:cxnLst/>
              <a:rect r="r" b="b" t="t" l="l"/>
              <a:pathLst>
                <a:path h="5532120" w="269240">
                  <a:moveTo>
                    <a:pt x="269240" y="5532120"/>
                  </a:moveTo>
                  <a:lnTo>
                    <a:pt x="0" y="5532120"/>
                  </a:lnTo>
                  <a:lnTo>
                    <a:pt x="0" y="0"/>
                  </a:lnTo>
                  <a:lnTo>
                    <a:pt x="269240" y="0"/>
                  </a:lnTo>
                  <a:lnTo>
                    <a:pt x="269240" y="5532120"/>
                  </a:lnTo>
                  <a:close/>
                </a:path>
              </a:pathLst>
            </a:custGeom>
            <a:solidFill>
              <a:srgbClr val="FFFFFF"/>
            </a:solidFill>
          </p:spPr>
        </p:sp>
        <p:sp>
          <p:nvSpPr>
            <p:cNvPr name="Freeform 10" id="10"/>
            <p:cNvSpPr/>
            <p:nvPr/>
          </p:nvSpPr>
          <p:spPr>
            <a:xfrm flipH="false" flipV="false" rot="0">
              <a:off x="0" y="0"/>
              <a:ext cx="4434840" cy="6338570"/>
            </a:xfrm>
            <a:custGeom>
              <a:avLst/>
              <a:gdLst/>
              <a:ahLst/>
              <a:cxnLst/>
              <a:rect r="r" b="b" t="t" l="l"/>
              <a:pathLst>
                <a:path h="6338570" w="443484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grpSp>
        <p:nvGrpSpPr>
          <p:cNvPr name="Group 11" id="11"/>
          <p:cNvGrpSpPr/>
          <p:nvPr/>
        </p:nvGrpSpPr>
        <p:grpSpPr>
          <a:xfrm rot="0">
            <a:off x="709906" y="3126784"/>
            <a:ext cx="11131182" cy="6287701"/>
            <a:chOff x="0" y="0"/>
            <a:chExt cx="2931669" cy="1656020"/>
          </a:xfrm>
        </p:grpSpPr>
        <p:sp>
          <p:nvSpPr>
            <p:cNvPr name="Freeform 12" id="12"/>
            <p:cNvSpPr/>
            <p:nvPr/>
          </p:nvSpPr>
          <p:spPr>
            <a:xfrm flipH="false" flipV="false" rot="0">
              <a:off x="0" y="0"/>
              <a:ext cx="2931669" cy="1656020"/>
            </a:xfrm>
            <a:custGeom>
              <a:avLst/>
              <a:gdLst/>
              <a:ahLst/>
              <a:cxnLst/>
              <a:rect r="r" b="b" t="t" l="l"/>
              <a:pathLst>
                <a:path h="1656020" w="2931669">
                  <a:moveTo>
                    <a:pt x="21561" y="0"/>
                  </a:moveTo>
                  <a:lnTo>
                    <a:pt x="2910108" y="0"/>
                  </a:lnTo>
                  <a:cubicBezTo>
                    <a:pt x="2922016" y="0"/>
                    <a:pt x="2931669" y="9653"/>
                    <a:pt x="2931669" y="21561"/>
                  </a:cubicBezTo>
                  <a:lnTo>
                    <a:pt x="2931669" y="1634459"/>
                  </a:lnTo>
                  <a:cubicBezTo>
                    <a:pt x="2931669" y="1646367"/>
                    <a:pt x="2922016" y="1656020"/>
                    <a:pt x="2910108" y="1656020"/>
                  </a:cubicBezTo>
                  <a:lnTo>
                    <a:pt x="21561" y="1656020"/>
                  </a:lnTo>
                  <a:cubicBezTo>
                    <a:pt x="9653" y="1656020"/>
                    <a:pt x="0" y="1646367"/>
                    <a:pt x="0" y="1634459"/>
                  </a:cubicBezTo>
                  <a:lnTo>
                    <a:pt x="0" y="21561"/>
                  </a:lnTo>
                  <a:cubicBezTo>
                    <a:pt x="0" y="9653"/>
                    <a:pt x="9653" y="0"/>
                    <a:pt x="21561" y="0"/>
                  </a:cubicBezTo>
                  <a:close/>
                </a:path>
              </a:pathLst>
            </a:custGeom>
            <a:gradFill rotWithShape="true">
              <a:gsLst>
                <a:gs pos="0">
                  <a:srgbClr val="8502A6">
                    <a:alpha val="100000"/>
                  </a:srgbClr>
                </a:gs>
                <a:gs pos="50000">
                  <a:srgbClr val="3C1C96">
                    <a:alpha val="100000"/>
                  </a:srgbClr>
                </a:gs>
                <a:gs pos="100000">
                  <a:srgbClr val="702BB4">
                    <a:alpha val="100000"/>
                  </a:srgbClr>
                </a:gs>
              </a:gsLst>
              <a:path path="circle">
                <a:fillToRect l="0" r="100000" t="0" b="100000"/>
              </a:path>
              <a:tileRect r="0" l="-100000" b="0" t="-100000"/>
            </a:gradFill>
            <a:ln w="95250" cap="rnd">
              <a:solidFill>
                <a:srgbClr val="FFFFFF"/>
              </a:solidFill>
              <a:prstDash val="solid"/>
              <a:round/>
            </a:ln>
          </p:spPr>
        </p:sp>
        <p:sp>
          <p:nvSpPr>
            <p:cNvPr name="TextBox 13" id="13"/>
            <p:cNvSpPr txBox="true"/>
            <p:nvPr/>
          </p:nvSpPr>
          <p:spPr>
            <a:xfrm>
              <a:off x="0" y="28575"/>
              <a:ext cx="2931669" cy="1627445"/>
            </a:xfrm>
            <a:prstGeom prst="rect">
              <a:avLst/>
            </a:prstGeom>
          </p:spPr>
          <p:txBody>
            <a:bodyPr anchor="ctr" rtlCol="false" tIns="50800" lIns="50800" bIns="50800" rIns="50800"/>
            <a:lstStyle/>
            <a:p>
              <a:pPr algn="ctr">
                <a:lnSpc>
                  <a:spcPts val="2386"/>
                </a:lnSpc>
              </a:pPr>
            </a:p>
          </p:txBody>
        </p:sp>
      </p:grpSp>
      <p:sp>
        <p:nvSpPr>
          <p:cNvPr name="TextBox 14" id="14"/>
          <p:cNvSpPr txBox="true"/>
          <p:nvPr/>
        </p:nvSpPr>
        <p:spPr>
          <a:xfrm rot="0">
            <a:off x="709906" y="3309561"/>
            <a:ext cx="10892128" cy="5760152"/>
          </a:xfrm>
          <a:prstGeom prst="rect">
            <a:avLst/>
          </a:prstGeom>
        </p:spPr>
        <p:txBody>
          <a:bodyPr anchor="t" rtlCol="false" tIns="0" lIns="0" bIns="0" rIns="0">
            <a:spAutoFit/>
          </a:bodyPr>
          <a:lstStyle/>
          <a:p>
            <a:pPr algn="just" marL="643239" indent="-321619" lvl="1">
              <a:lnSpc>
                <a:spcPts val="4171"/>
              </a:lnSpc>
              <a:buFont typeface="Arial"/>
              <a:buChar char="•"/>
            </a:pPr>
            <a:r>
              <a:rPr lang="en-US" sz="2979" spc="23">
                <a:solidFill>
                  <a:srgbClr val="FFFFFF"/>
                </a:solidFill>
                <a:latin typeface="TT Chocolates"/>
              </a:rPr>
              <a:t>Deficiency in evidential documentation within complaint submissions, compromising the integrity of reported incidents. </a:t>
            </a:r>
          </a:p>
          <a:p>
            <a:pPr algn="just" marL="643239" indent="-321619" lvl="1">
              <a:lnSpc>
                <a:spcPts val="4171"/>
              </a:lnSpc>
              <a:buFont typeface="Arial"/>
              <a:buChar char="•"/>
            </a:pPr>
            <a:r>
              <a:rPr lang="en-US" sz="2979" spc="23">
                <a:solidFill>
                  <a:srgbClr val="FFFFFF"/>
                </a:solidFill>
                <a:latin typeface="TT Chocolates"/>
              </a:rPr>
              <a:t>Vulnerability due to the absence of a secure and streamlined process for anonymous reporting, risking confidentiality and hindering threat identification. </a:t>
            </a:r>
          </a:p>
          <a:p>
            <a:pPr algn="just" marL="643239" indent="-321619" lvl="1">
              <a:lnSpc>
                <a:spcPts val="4171"/>
              </a:lnSpc>
              <a:buFont typeface="Arial"/>
              <a:buChar char="•"/>
            </a:pPr>
            <a:r>
              <a:rPr lang="en-US" sz="2979" spc="23">
                <a:solidFill>
                  <a:srgbClr val="FFFFFF"/>
                </a:solidFill>
                <a:latin typeface="TT Chocolates"/>
              </a:rPr>
              <a:t>Critical gap in real-time evidence gathering through the lack of live video upload functionality, impeding immediate response and analysis of ongoing cyber incidents.</a:t>
            </a:r>
          </a:p>
          <a:p>
            <a:pPr algn="just" marL="643239" indent="-321619" lvl="1">
              <a:lnSpc>
                <a:spcPts val="4171"/>
              </a:lnSpc>
              <a:spcBef>
                <a:spcPct val="0"/>
              </a:spcBef>
              <a:buFont typeface="Arial"/>
              <a:buChar char="•"/>
            </a:pPr>
            <a:r>
              <a:rPr lang="en-US" sz="2979" spc="23">
                <a:solidFill>
                  <a:srgbClr val="FFFFFF"/>
                </a:solidFill>
                <a:latin typeface="TT Chocolates"/>
              </a:rPr>
              <a:t>Delay in sharing live locations with law enforcement, potentially jeopardizing swift mitigation of cyber threats and impeding proactive measures against ongoing attacks.</a:t>
            </a:r>
          </a:p>
        </p:txBody>
      </p:sp>
      <p:grpSp>
        <p:nvGrpSpPr>
          <p:cNvPr name="Group 15" id="15"/>
          <p:cNvGrpSpPr/>
          <p:nvPr/>
        </p:nvGrpSpPr>
        <p:grpSpPr>
          <a:xfrm rot="0">
            <a:off x="725244" y="1028700"/>
            <a:ext cx="10876790" cy="1676139"/>
            <a:chOff x="0" y="0"/>
            <a:chExt cx="14502386" cy="2234852"/>
          </a:xfrm>
        </p:grpSpPr>
        <p:grpSp>
          <p:nvGrpSpPr>
            <p:cNvPr name="Group 16" id="16"/>
            <p:cNvGrpSpPr/>
            <p:nvPr/>
          </p:nvGrpSpPr>
          <p:grpSpPr>
            <a:xfrm rot="0">
              <a:off x="325769" y="227444"/>
              <a:ext cx="14176618" cy="2007408"/>
              <a:chOff x="0" y="0"/>
              <a:chExt cx="3151759" cy="446289"/>
            </a:xfrm>
          </p:grpSpPr>
          <p:sp>
            <p:nvSpPr>
              <p:cNvPr name="Freeform 17" id="17"/>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E57EFF"/>
              </a:solidFill>
              <a:ln w="47625" cap="rnd">
                <a:solidFill>
                  <a:srgbClr val="000000"/>
                </a:solidFill>
                <a:prstDash val="solid"/>
                <a:round/>
              </a:ln>
            </p:spPr>
          </p:sp>
          <p:sp>
            <p:nvSpPr>
              <p:cNvPr name="TextBox 18" id="18"/>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nvGrpSpPr>
            <p:cNvPr name="Group 19" id="19"/>
            <p:cNvGrpSpPr/>
            <p:nvPr/>
          </p:nvGrpSpPr>
          <p:grpSpPr>
            <a:xfrm rot="0">
              <a:off x="0" y="0"/>
              <a:ext cx="14176618" cy="2007408"/>
              <a:chOff x="0" y="0"/>
              <a:chExt cx="3151759" cy="446289"/>
            </a:xfrm>
          </p:grpSpPr>
          <p:sp>
            <p:nvSpPr>
              <p:cNvPr name="Freeform 20" id="20"/>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FFFFFF"/>
              </a:solidFill>
              <a:ln w="47625" cap="rnd">
                <a:solidFill>
                  <a:srgbClr val="000000"/>
                </a:solidFill>
                <a:prstDash val="solid"/>
                <a:round/>
              </a:ln>
            </p:spPr>
          </p:sp>
          <p:sp>
            <p:nvSpPr>
              <p:cNvPr name="TextBox 21" id="21"/>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sp>
        <p:nvSpPr>
          <p:cNvPr name="TextBox 22" id="22"/>
          <p:cNvSpPr txBox="true"/>
          <p:nvPr/>
        </p:nvSpPr>
        <p:spPr>
          <a:xfrm rot="0">
            <a:off x="1077877" y="1391717"/>
            <a:ext cx="9903225" cy="845330"/>
          </a:xfrm>
          <a:prstGeom prst="rect">
            <a:avLst/>
          </a:prstGeom>
        </p:spPr>
        <p:txBody>
          <a:bodyPr anchor="t" rtlCol="false" tIns="0" lIns="0" bIns="0" rIns="0">
            <a:spAutoFit/>
          </a:bodyPr>
          <a:lstStyle/>
          <a:p>
            <a:pPr algn="ctr">
              <a:lnSpc>
                <a:spcPts val="6824"/>
              </a:lnSpc>
            </a:pPr>
            <a:r>
              <a:rPr lang="en-US" sz="4874" spc="277">
                <a:solidFill>
                  <a:srgbClr val="232E54"/>
                </a:solidFill>
                <a:latin typeface="Tek Tall Arabic Bold"/>
              </a:rPr>
              <a:t>Identified Cybersecurity Challenges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4966091" y="3073282"/>
            <a:ext cx="13453178" cy="13453178"/>
          </a:xfrm>
          <a:custGeom>
            <a:avLst/>
            <a:gdLst/>
            <a:ahLst/>
            <a:cxnLst/>
            <a:rect r="r" b="b" t="t" l="l"/>
            <a:pathLst>
              <a:path h="13453178" w="13453178">
                <a:moveTo>
                  <a:pt x="0" y="0"/>
                </a:moveTo>
                <a:lnTo>
                  <a:pt x="13453178" y="0"/>
                </a:lnTo>
                <a:lnTo>
                  <a:pt x="13453178" y="13453178"/>
                </a:lnTo>
                <a:lnTo>
                  <a:pt x="0" y="1345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2308915" y="-8391979"/>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5">
              <a:alphaModFix amt="53000"/>
            </a:blip>
            <a:stretch>
              <a:fillRect l="0" t="0" r="0" b="0"/>
            </a:stretch>
          </a:blipFill>
        </p:spPr>
      </p:sp>
      <p:sp>
        <p:nvSpPr>
          <p:cNvPr name="Freeform 5" id="5"/>
          <p:cNvSpPr/>
          <p:nvPr/>
        </p:nvSpPr>
        <p:spPr>
          <a:xfrm flipH="true" flipV="false" rot="-607588">
            <a:off x="16716567" y="6483513"/>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6"/>
            <a:stretch>
              <a:fillRect l="0" t="0" r="0" b="0"/>
            </a:stretch>
          </a:blipFill>
        </p:spPr>
      </p:sp>
      <p:grpSp>
        <p:nvGrpSpPr>
          <p:cNvPr name="Group 6" id="6"/>
          <p:cNvGrpSpPr/>
          <p:nvPr/>
        </p:nvGrpSpPr>
        <p:grpSpPr>
          <a:xfrm rot="0">
            <a:off x="1210281" y="3831615"/>
            <a:ext cx="15801532" cy="5334587"/>
            <a:chOff x="0" y="0"/>
            <a:chExt cx="4161720" cy="1404994"/>
          </a:xfrm>
        </p:grpSpPr>
        <p:sp>
          <p:nvSpPr>
            <p:cNvPr name="Freeform 7" id="7"/>
            <p:cNvSpPr/>
            <p:nvPr/>
          </p:nvSpPr>
          <p:spPr>
            <a:xfrm flipH="false" flipV="false" rot="0">
              <a:off x="0" y="0"/>
              <a:ext cx="4161720" cy="1404994"/>
            </a:xfrm>
            <a:custGeom>
              <a:avLst/>
              <a:gdLst/>
              <a:ahLst/>
              <a:cxnLst/>
              <a:rect r="r" b="b" t="t" l="l"/>
              <a:pathLst>
                <a:path h="1404994" w="4161720">
                  <a:moveTo>
                    <a:pt x="15188" y="0"/>
                  </a:moveTo>
                  <a:lnTo>
                    <a:pt x="4146532" y="0"/>
                  </a:lnTo>
                  <a:cubicBezTo>
                    <a:pt x="4154920" y="0"/>
                    <a:pt x="4161720" y="6800"/>
                    <a:pt x="4161720" y="15188"/>
                  </a:cubicBezTo>
                  <a:lnTo>
                    <a:pt x="4161720" y="1389806"/>
                  </a:lnTo>
                  <a:cubicBezTo>
                    <a:pt x="4161720" y="1398194"/>
                    <a:pt x="4154920" y="1404994"/>
                    <a:pt x="4146532" y="1404994"/>
                  </a:cubicBezTo>
                  <a:lnTo>
                    <a:pt x="15188" y="1404994"/>
                  </a:lnTo>
                  <a:cubicBezTo>
                    <a:pt x="6800" y="1404994"/>
                    <a:pt x="0" y="1398194"/>
                    <a:pt x="0" y="1389806"/>
                  </a:cubicBezTo>
                  <a:lnTo>
                    <a:pt x="0" y="15188"/>
                  </a:lnTo>
                  <a:cubicBezTo>
                    <a:pt x="0" y="6800"/>
                    <a:pt x="6800" y="0"/>
                    <a:pt x="15188" y="0"/>
                  </a:cubicBezTo>
                  <a:close/>
                </a:path>
              </a:pathLst>
            </a:custGeom>
            <a:gradFill rotWithShape="true">
              <a:gsLst>
                <a:gs pos="0">
                  <a:srgbClr val="8502A6">
                    <a:alpha val="100000"/>
                  </a:srgbClr>
                </a:gs>
                <a:gs pos="50000">
                  <a:srgbClr val="3C1C96">
                    <a:alpha val="100000"/>
                  </a:srgbClr>
                </a:gs>
                <a:gs pos="100000">
                  <a:srgbClr val="702BB4">
                    <a:alpha val="100000"/>
                  </a:srgbClr>
                </a:gs>
              </a:gsLst>
              <a:path path="circle">
                <a:fillToRect l="0" r="100000" t="0" b="100000"/>
              </a:path>
              <a:tileRect r="0" l="-100000" b="0" t="-100000"/>
            </a:gradFill>
            <a:ln w="95250" cap="rnd">
              <a:solidFill>
                <a:srgbClr val="FFFFFF"/>
              </a:solidFill>
              <a:prstDash val="solid"/>
              <a:round/>
            </a:ln>
          </p:spPr>
        </p:sp>
        <p:sp>
          <p:nvSpPr>
            <p:cNvPr name="TextBox 8" id="8"/>
            <p:cNvSpPr txBox="true"/>
            <p:nvPr/>
          </p:nvSpPr>
          <p:spPr>
            <a:xfrm>
              <a:off x="0" y="28575"/>
              <a:ext cx="4161720" cy="1376419"/>
            </a:xfrm>
            <a:prstGeom prst="rect">
              <a:avLst/>
            </a:prstGeom>
          </p:spPr>
          <p:txBody>
            <a:bodyPr anchor="ctr" rtlCol="false" tIns="50800" lIns="50800" bIns="50800" rIns="50800"/>
            <a:lstStyle/>
            <a:p>
              <a:pPr algn="ctr">
                <a:lnSpc>
                  <a:spcPts val="2386"/>
                </a:lnSpc>
              </a:pPr>
            </a:p>
          </p:txBody>
        </p:sp>
      </p:grpSp>
      <p:sp>
        <p:nvSpPr>
          <p:cNvPr name="TextBox 9" id="9"/>
          <p:cNvSpPr txBox="true"/>
          <p:nvPr/>
        </p:nvSpPr>
        <p:spPr>
          <a:xfrm rot="0">
            <a:off x="1663133" y="5067300"/>
            <a:ext cx="14895828" cy="3267362"/>
          </a:xfrm>
          <a:prstGeom prst="rect">
            <a:avLst/>
          </a:prstGeom>
        </p:spPr>
        <p:txBody>
          <a:bodyPr anchor="t" rtlCol="false" tIns="0" lIns="0" bIns="0" rIns="0">
            <a:spAutoFit/>
          </a:bodyPr>
          <a:lstStyle/>
          <a:p>
            <a:pPr algn="just">
              <a:lnSpc>
                <a:spcPts val="5234"/>
              </a:lnSpc>
              <a:spcBef>
                <a:spcPct val="0"/>
              </a:spcBef>
            </a:pPr>
            <a:r>
              <a:rPr lang="en-US" sz="3738" spc="29">
                <a:solidFill>
                  <a:srgbClr val="FFFFFF"/>
                </a:solidFill>
                <a:latin typeface="TT Chocolates Bold"/>
              </a:rPr>
              <a:t>Encryption :</a:t>
            </a:r>
            <a:r>
              <a:rPr lang="en-US" sz="3738" spc="29">
                <a:solidFill>
                  <a:srgbClr val="FFFFFF"/>
                </a:solidFill>
                <a:latin typeface="TT Chocolates"/>
              </a:rPr>
              <a:t> To guarantee the security of sensitive data, we implement robust encryption protocols. All user information, including unique identification codes and personal details, is encrypted using cryptographic techniques. This ensures that unauthorized access to the data is prevented, maintaining the confidentiality of user information. </a:t>
            </a:r>
          </a:p>
        </p:txBody>
      </p:sp>
      <p:sp>
        <p:nvSpPr>
          <p:cNvPr name="Freeform 10" id="10"/>
          <p:cNvSpPr/>
          <p:nvPr/>
        </p:nvSpPr>
        <p:spPr>
          <a:xfrm flipH="true" flipV="false" rot="-607588">
            <a:off x="-2783822" y="-725289"/>
            <a:ext cx="5567645" cy="4835567"/>
          </a:xfrm>
          <a:custGeom>
            <a:avLst/>
            <a:gdLst/>
            <a:ahLst/>
            <a:cxnLst/>
            <a:rect r="r" b="b" t="t" l="l"/>
            <a:pathLst>
              <a:path h="4835567" w="5567645">
                <a:moveTo>
                  <a:pt x="5567644" y="0"/>
                </a:moveTo>
                <a:lnTo>
                  <a:pt x="0" y="0"/>
                </a:lnTo>
                <a:lnTo>
                  <a:pt x="0" y="4835567"/>
                </a:lnTo>
                <a:lnTo>
                  <a:pt x="5567644" y="4835567"/>
                </a:lnTo>
                <a:lnTo>
                  <a:pt x="5567644" y="0"/>
                </a:lnTo>
                <a:close/>
              </a:path>
            </a:pathLst>
          </a:custGeom>
          <a:blipFill>
            <a:blip r:embed="rId6"/>
            <a:stretch>
              <a:fillRect l="0" t="0" r="0" b="0"/>
            </a:stretch>
          </a:blipFill>
        </p:spPr>
      </p:sp>
      <p:grpSp>
        <p:nvGrpSpPr>
          <p:cNvPr name="Group 11" id="11"/>
          <p:cNvGrpSpPr/>
          <p:nvPr/>
        </p:nvGrpSpPr>
        <p:grpSpPr>
          <a:xfrm rot="0">
            <a:off x="3564339" y="591231"/>
            <a:ext cx="11159321" cy="1719677"/>
            <a:chOff x="0" y="0"/>
            <a:chExt cx="14879095" cy="2292903"/>
          </a:xfrm>
        </p:grpSpPr>
        <p:grpSp>
          <p:nvGrpSpPr>
            <p:cNvPr name="Group 12" id="12"/>
            <p:cNvGrpSpPr/>
            <p:nvPr/>
          </p:nvGrpSpPr>
          <p:grpSpPr>
            <a:xfrm rot="0">
              <a:off x="334231" y="233352"/>
              <a:ext cx="14544864" cy="2059552"/>
              <a:chOff x="0" y="0"/>
              <a:chExt cx="3151759" cy="446289"/>
            </a:xfrm>
          </p:grpSpPr>
          <p:sp>
            <p:nvSpPr>
              <p:cNvPr name="Freeform 13" id="13"/>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E57EFF"/>
              </a:solidFill>
              <a:ln w="47625" cap="rnd">
                <a:solidFill>
                  <a:srgbClr val="000000"/>
                </a:solidFill>
                <a:prstDash val="solid"/>
                <a:round/>
              </a:ln>
            </p:spPr>
          </p:sp>
          <p:sp>
            <p:nvSpPr>
              <p:cNvPr name="TextBox 14" id="14"/>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nvGrpSpPr>
            <p:cNvPr name="Group 15" id="15"/>
            <p:cNvGrpSpPr/>
            <p:nvPr/>
          </p:nvGrpSpPr>
          <p:grpSpPr>
            <a:xfrm rot="0">
              <a:off x="0" y="0"/>
              <a:ext cx="14544864" cy="2059552"/>
              <a:chOff x="0" y="0"/>
              <a:chExt cx="3151759" cy="446289"/>
            </a:xfrm>
          </p:grpSpPr>
          <p:sp>
            <p:nvSpPr>
              <p:cNvPr name="Freeform 16" id="16"/>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FFFFFF"/>
              </a:solidFill>
              <a:ln w="47625" cap="rnd">
                <a:solidFill>
                  <a:srgbClr val="000000"/>
                </a:solidFill>
                <a:prstDash val="solid"/>
                <a:round/>
              </a:ln>
            </p:spPr>
          </p:sp>
          <p:sp>
            <p:nvSpPr>
              <p:cNvPr name="TextBox 17" id="17"/>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sp>
        <p:nvSpPr>
          <p:cNvPr name="Freeform 18" id="18"/>
          <p:cNvSpPr/>
          <p:nvPr/>
        </p:nvSpPr>
        <p:spPr>
          <a:xfrm flipH="false" flipV="false" rot="0">
            <a:off x="-2628900" y="8854109"/>
            <a:ext cx="6739408" cy="1614650"/>
          </a:xfrm>
          <a:custGeom>
            <a:avLst/>
            <a:gdLst/>
            <a:ahLst/>
            <a:cxnLst/>
            <a:rect r="r" b="b" t="t" l="l"/>
            <a:pathLst>
              <a:path h="1614650" w="6739408">
                <a:moveTo>
                  <a:pt x="0" y="0"/>
                </a:moveTo>
                <a:lnTo>
                  <a:pt x="6739408" y="0"/>
                </a:lnTo>
                <a:lnTo>
                  <a:pt x="6739408" y="1614650"/>
                </a:lnTo>
                <a:lnTo>
                  <a:pt x="0" y="1614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4723661" y="496685"/>
            <a:ext cx="7315200" cy="1064029"/>
          </a:xfrm>
          <a:custGeom>
            <a:avLst/>
            <a:gdLst/>
            <a:ahLst/>
            <a:cxnLst/>
            <a:rect r="r" b="b" t="t" l="l"/>
            <a:pathLst>
              <a:path h="1064029" w="7315200">
                <a:moveTo>
                  <a:pt x="0" y="0"/>
                </a:moveTo>
                <a:lnTo>
                  <a:pt x="7315200" y="0"/>
                </a:lnTo>
                <a:lnTo>
                  <a:pt x="7315200" y="1064030"/>
                </a:lnTo>
                <a:lnTo>
                  <a:pt x="0" y="10640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0" id="20"/>
          <p:cNvGrpSpPr/>
          <p:nvPr/>
        </p:nvGrpSpPr>
        <p:grpSpPr>
          <a:xfrm rot="0">
            <a:off x="4110508" y="2695950"/>
            <a:ext cx="10066985" cy="754665"/>
            <a:chOff x="0" y="0"/>
            <a:chExt cx="2651387" cy="198759"/>
          </a:xfrm>
        </p:grpSpPr>
        <p:sp>
          <p:nvSpPr>
            <p:cNvPr name="Freeform 21" id="21"/>
            <p:cNvSpPr/>
            <p:nvPr/>
          </p:nvSpPr>
          <p:spPr>
            <a:xfrm flipH="false" flipV="false" rot="0">
              <a:off x="0" y="0"/>
              <a:ext cx="2651387" cy="198759"/>
            </a:xfrm>
            <a:custGeom>
              <a:avLst/>
              <a:gdLst/>
              <a:ahLst/>
              <a:cxnLst/>
              <a:rect r="r" b="b" t="t" l="l"/>
              <a:pathLst>
                <a:path h="198759" w="2651387">
                  <a:moveTo>
                    <a:pt x="39221" y="0"/>
                  </a:moveTo>
                  <a:lnTo>
                    <a:pt x="2612166" y="0"/>
                  </a:lnTo>
                  <a:cubicBezTo>
                    <a:pt x="2633827" y="0"/>
                    <a:pt x="2651387" y="17560"/>
                    <a:pt x="2651387" y="39221"/>
                  </a:cubicBezTo>
                  <a:lnTo>
                    <a:pt x="2651387" y="159538"/>
                  </a:lnTo>
                  <a:cubicBezTo>
                    <a:pt x="2651387" y="169940"/>
                    <a:pt x="2647255" y="179917"/>
                    <a:pt x="2639899" y="187272"/>
                  </a:cubicBezTo>
                  <a:cubicBezTo>
                    <a:pt x="2632544" y="194627"/>
                    <a:pt x="2622568" y="198759"/>
                    <a:pt x="2612166" y="198759"/>
                  </a:cubicBezTo>
                  <a:lnTo>
                    <a:pt x="39221" y="198759"/>
                  </a:lnTo>
                  <a:cubicBezTo>
                    <a:pt x="28819" y="198759"/>
                    <a:pt x="18843" y="194627"/>
                    <a:pt x="11488" y="187272"/>
                  </a:cubicBezTo>
                  <a:cubicBezTo>
                    <a:pt x="4132" y="179917"/>
                    <a:pt x="0" y="169940"/>
                    <a:pt x="0" y="159538"/>
                  </a:cubicBezTo>
                  <a:lnTo>
                    <a:pt x="0" y="39221"/>
                  </a:lnTo>
                  <a:cubicBezTo>
                    <a:pt x="0" y="28819"/>
                    <a:pt x="4132" y="18843"/>
                    <a:pt x="11488" y="11488"/>
                  </a:cubicBezTo>
                  <a:cubicBezTo>
                    <a:pt x="18843" y="4132"/>
                    <a:pt x="28819" y="0"/>
                    <a:pt x="39221" y="0"/>
                  </a:cubicBezTo>
                  <a:close/>
                </a:path>
              </a:pathLst>
            </a:custGeom>
            <a:solidFill>
              <a:srgbClr val="9E52A5"/>
            </a:solidFill>
            <a:ln w="57150" cap="rnd">
              <a:solidFill>
                <a:srgbClr val="FFFCF3"/>
              </a:solidFill>
              <a:prstDash val="solid"/>
              <a:round/>
            </a:ln>
          </p:spPr>
        </p:sp>
        <p:sp>
          <p:nvSpPr>
            <p:cNvPr name="TextBox 22" id="22"/>
            <p:cNvSpPr txBox="true"/>
            <p:nvPr/>
          </p:nvSpPr>
          <p:spPr>
            <a:xfrm>
              <a:off x="0" y="28575"/>
              <a:ext cx="2651387" cy="170184"/>
            </a:xfrm>
            <a:prstGeom prst="rect">
              <a:avLst/>
            </a:prstGeom>
          </p:spPr>
          <p:txBody>
            <a:bodyPr anchor="ctr" rtlCol="false" tIns="50800" lIns="50800" bIns="50800" rIns="50800"/>
            <a:lstStyle/>
            <a:p>
              <a:pPr algn="ctr">
                <a:lnSpc>
                  <a:spcPts val="3016"/>
                </a:lnSpc>
              </a:pPr>
              <a:r>
                <a:rPr lang="en-US" sz="2872" spc="22">
                  <a:solidFill>
                    <a:srgbClr val="FFFFFF"/>
                  </a:solidFill>
                  <a:latin typeface="TT Chocolates Bold"/>
                </a:rPr>
                <a:t>Ensuring Confidentiality, Integrity, and Availability</a:t>
              </a:r>
            </a:p>
          </p:txBody>
        </p:sp>
      </p:grpSp>
      <p:sp>
        <p:nvSpPr>
          <p:cNvPr name="TextBox 23" id="23"/>
          <p:cNvSpPr txBox="true"/>
          <p:nvPr/>
        </p:nvSpPr>
        <p:spPr>
          <a:xfrm rot="0">
            <a:off x="3839560" y="517876"/>
            <a:ext cx="10210095" cy="1675887"/>
          </a:xfrm>
          <a:prstGeom prst="rect">
            <a:avLst/>
          </a:prstGeom>
        </p:spPr>
        <p:txBody>
          <a:bodyPr anchor="t" rtlCol="false" tIns="0" lIns="0" bIns="0" rIns="0">
            <a:spAutoFit/>
          </a:bodyPr>
          <a:lstStyle/>
          <a:p>
            <a:pPr algn="ctr">
              <a:lnSpc>
                <a:spcPts val="13687"/>
              </a:lnSpc>
            </a:pPr>
            <a:r>
              <a:rPr lang="en-US" sz="9776" spc="557">
                <a:solidFill>
                  <a:srgbClr val="232E54"/>
                </a:solidFill>
                <a:latin typeface="Tek Tall Arabic Bold"/>
              </a:rPr>
              <a:t>Security Measures</a:t>
            </a:r>
          </a:p>
        </p:txBody>
      </p:sp>
      <p:sp>
        <p:nvSpPr>
          <p:cNvPr name="TextBox 24" id="24"/>
          <p:cNvSpPr txBox="true"/>
          <p:nvPr/>
        </p:nvSpPr>
        <p:spPr>
          <a:xfrm rot="0">
            <a:off x="5470433" y="4118728"/>
            <a:ext cx="7347135" cy="800959"/>
          </a:xfrm>
          <a:prstGeom prst="rect">
            <a:avLst/>
          </a:prstGeom>
        </p:spPr>
        <p:txBody>
          <a:bodyPr anchor="t" rtlCol="false" tIns="0" lIns="0" bIns="0" rIns="0">
            <a:spAutoFit/>
          </a:bodyPr>
          <a:lstStyle/>
          <a:p>
            <a:pPr algn="ctr">
              <a:lnSpc>
                <a:spcPts val="6571"/>
              </a:lnSpc>
              <a:spcBef>
                <a:spcPct val="0"/>
              </a:spcBef>
            </a:pPr>
            <a:r>
              <a:rPr lang="en-US" sz="4693" spc="37">
                <a:solidFill>
                  <a:srgbClr val="FFFFFF"/>
                </a:solidFill>
                <a:latin typeface="TT Chocolates Bold"/>
              </a:rPr>
              <a:t>1. Data Security Measures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4966091" y="3073282"/>
            <a:ext cx="13453178" cy="13453178"/>
          </a:xfrm>
          <a:custGeom>
            <a:avLst/>
            <a:gdLst/>
            <a:ahLst/>
            <a:cxnLst/>
            <a:rect r="r" b="b" t="t" l="l"/>
            <a:pathLst>
              <a:path h="13453178" w="13453178">
                <a:moveTo>
                  <a:pt x="0" y="0"/>
                </a:moveTo>
                <a:lnTo>
                  <a:pt x="13453178" y="0"/>
                </a:lnTo>
                <a:lnTo>
                  <a:pt x="13453178" y="13453178"/>
                </a:lnTo>
                <a:lnTo>
                  <a:pt x="0" y="1345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2308915" y="-8572883"/>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5">
              <a:alphaModFix amt="53000"/>
            </a:blip>
            <a:stretch>
              <a:fillRect l="0" t="0" r="0" b="0"/>
            </a:stretch>
          </a:blipFill>
        </p:spPr>
      </p:sp>
      <p:sp>
        <p:nvSpPr>
          <p:cNvPr name="Freeform 5" id="5"/>
          <p:cNvSpPr/>
          <p:nvPr/>
        </p:nvSpPr>
        <p:spPr>
          <a:xfrm flipH="true" flipV="false" rot="-607588">
            <a:off x="16716567" y="6483513"/>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6"/>
            <a:stretch>
              <a:fillRect l="0" t="0" r="0" b="0"/>
            </a:stretch>
          </a:blipFill>
        </p:spPr>
      </p:sp>
      <p:grpSp>
        <p:nvGrpSpPr>
          <p:cNvPr name="Group 6" id="6"/>
          <p:cNvGrpSpPr/>
          <p:nvPr/>
        </p:nvGrpSpPr>
        <p:grpSpPr>
          <a:xfrm rot="0">
            <a:off x="1210281" y="2678350"/>
            <a:ext cx="15801532" cy="6487851"/>
            <a:chOff x="0" y="0"/>
            <a:chExt cx="4161720" cy="1708735"/>
          </a:xfrm>
        </p:grpSpPr>
        <p:sp>
          <p:nvSpPr>
            <p:cNvPr name="Freeform 7" id="7"/>
            <p:cNvSpPr/>
            <p:nvPr/>
          </p:nvSpPr>
          <p:spPr>
            <a:xfrm flipH="false" flipV="false" rot="0">
              <a:off x="0" y="0"/>
              <a:ext cx="4161720" cy="1708734"/>
            </a:xfrm>
            <a:custGeom>
              <a:avLst/>
              <a:gdLst/>
              <a:ahLst/>
              <a:cxnLst/>
              <a:rect r="r" b="b" t="t" l="l"/>
              <a:pathLst>
                <a:path h="1708734" w="4161720">
                  <a:moveTo>
                    <a:pt x="15188" y="0"/>
                  </a:moveTo>
                  <a:lnTo>
                    <a:pt x="4146532" y="0"/>
                  </a:lnTo>
                  <a:cubicBezTo>
                    <a:pt x="4154920" y="0"/>
                    <a:pt x="4161720" y="6800"/>
                    <a:pt x="4161720" y="15188"/>
                  </a:cubicBezTo>
                  <a:lnTo>
                    <a:pt x="4161720" y="1693546"/>
                  </a:lnTo>
                  <a:cubicBezTo>
                    <a:pt x="4161720" y="1701934"/>
                    <a:pt x="4154920" y="1708734"/>
                    <a:pt x="4146532" y="1708734"/>
                  </a:cubicBezTo>
                  <a:lnTo>
                    <a:pt x="15188" y="1708734"/>
                  </a:lnTo>
                  <a:cubicBezTo>
                    <a:pt x="6800" y="1708734"/>
                    <a:pt x="0" y="1701934"/>
                    <a:pt x="0" y="1693546"/>
                  </a:cubicBezTo>
                  <a:lnTo>
                    <a:pt x="0" y="15188"/>
                  </a:lnTo>
                  <a:cubicBezTo>
                    <a:pt x="0" y="6800"/>
                    <a:pt x="6800" y="0"/>
                    <a:pt x="15188" y="0"/>
                  </a:cubicBezTo>
                  <a:close/>
                </a:path>
              </a:pathLst>
            </a:custGeom>
            <a:gradFill rotWithShape="true">
              <a:gsLst>
                <a:gs pos="0">
                  <a:srgbClr val="8502A6">
                    <a:alpha val="100000"/>
                  </a:srgbClr>
                </a:gs>
                <a:gs pos="50000">
                  <a:srgbClr val="702BB4">
                    <a:alpha val="100000"/>
                  </a:srgbClr>
                </a:gs>
                <a:gs pos="100000">
                  <a:srgbClr val="3C1C96">
                    <a:alpha val="100000"/>
                  </a:srgbClr>
                </a:gs>
              </a:gsLst>
              <a:path path="circle">
                <a:fillToRect l="0" r="100000" t="0" b="100000"/>
              </a:path>
              <a:tileRect r="0" l="-100000" b="0" t="-100000"/>
            </a:gradFill>
            <a:ln w="95250" cap="rnd">
              <a:solidFill>
                <a:srgbClr val="FFFFFF"/>
              </a:solidFill>
              <a:prstDash val="solid"/>
              <a:round/>
            </a:ln>
          </p:spPr>
        </p:sp>
        <p:sp>
          <p:nvSpPr>
            <p:cNvPr name="TextBox 8" id="8"/>
            <p:cNvSpPr txBox="true"/>
            <p:nvPr/>
          </p:nvSpPr>
          <p:spPr>
            <a:xfrm>
              <a:off x="0" y="28575"/>
              <a:ext cx="4161720" cy="1680160"/>
            </a:xfrm>
            <a:prstGeom prst="rect">
              <a:avLst/>
            </a:prstGeom>
          </p:spPr>
          <p:txBody>
            <a:bodyPr anchor="ctr" rtlCol="false" tIns="50800" lIns="50800" bIns="50800" rIns="50800"/>
            <a:lstStyle/>
            <a:p>
              <a:pPr algn="ctr">
                <a:lnSpc>
                  <a:spcPts val="2386"/>
                </a:lnSpc>
              </a:pPr>
            </a:p>
          </p:txBody>
        </p:sp>
      </p:grpSp>
      <p:sp>
        <p:nvSpPr>
          <p:cNvPr name="TextBox 9" id="9"/>
          <p:cNvSpPr txBox="true"/>
          <p:nvPr/>
        </p:nvSpPr>
        <p:spPr>
          <a:xfrm rot="0">
            <a:off x="1760498" y="4270393"/>
            <a:ext cx="14574336" cy="4217183"/>
          </a:xfrm>
          <a:prstGeom prst="rect">
            <a:avLst/>
          </a:prstGeom>
        </p:spPr>
        <p:txBody>
          <a:bodyPr anchor="t" rtlCol="false" tIns="0" lIns="0" bIns="0" rIns="0">
            <a:spAutoFit/>
          </a:bodyPr>
          <a:lstStyle/>
          <a:p>
            <a:pPr algn="just">
              <a:lnSpc>
                <a:spcPts val="8475"/>
              </a:lnSpc>
              <a:spcBef>
                <a:spcPct val="0"/>
              </a:spcBef>
            </a:pPr>
            <a:r>
              <a:rPr lang="en-US" sz="6053" spc="48">
                <a:solidFill>
                  <a:srgbClr val="FFFFFF"/>
                </a:solidFill>
                <a:latin typeface="TT Chocolates Bold"/>
              </a:rPr>
              <a:t>Cloud Provider :</a:t>
            </a:r>
            <a:r>
              <a:rPr lang="en-US" sz="6053" spc="48">
                <a:solidFill>
                  <a:srgbClr val="FFFFFF"/>
                </a:solidFill>
                <a:latin typeface="TT Chocolates"/>
              </a:rPr>
              <a:t> We have chosen Amazon Web Services (AWS) as our cloud provider to ensure the utmost security for our database. </a:t>
            </a:r>
          </a:p>
        </p:txBody>
      </p:sp>
      <p:sp>
        <p:nvSpPr>
          <p:cNvPr name="Freeform 10" id="10"/>
          <p:cNvSpPr/>
          <p:nvPr/>
        </p:nvSpPr>
        <p:spPr>
          <a:xfrm flipH="true" flipV="false" rot="-607588">
            <a:off x="-2783822" y="-725289"/>
            <a:ext cx="5567645" cy="4835567"/>
          </a:xfrm>
          <a:custGeom>
            <a:avLst/>
            <a:gdLst/>
            <a:ahLst/>
            <a:cxnLst/>
            <a:rect r="r" b="b" t="t" l="l"/>
            <a:pathLst>
              <a:path h="4835567" w="5567645">
                <a:moveTo>
                  <a:pt x="5567644" y="0"/>
                </a:moveTo>
                <a:lnTo>
                  <a:pt x="0" y="0"/>
                </a:lnTo>
                <a:lnTo>
                  <a:pt x="0" y="4835567"/>
                </a:lnTo>
                <a:lnTo>
                  <a:pt x="5567644" y="4835567"/>
                </a:lnTo>
                <a:lnTo>
                  <a:pt x="5567644" y="0"/>
                </a:lnTo>
                <a:close/>
              </a:path>
            </a:pathLst>
          </a:custGeom>
          <a:blipFill>
            <a:blip r:embed="rId6"/>
            <a:stretch>
              <a:fillRect l="0" t="0" r="0" b="0"/>
            </a:stretch>
          </a:blipFill>
        </p:spPr>
      </p:sp>
      <p:grpSp>
        <p:nvGrpSpPr>
          <p:cNvPr name="Group 11" id="11"/>
          <p:cNvGrpSpPr/>
          <p:nvPr/>
        </p:nvGrpSpPr>
        <p:grpSpPr>
          <a:xfrm rot="0">
            <a:off x="3564339" y="591231"/>
            <a:ext cx="11159321" cy="1719677"/>
            <a:chOff x="0" y="0"/>
            <a:chExt cx="14879095" cy="2292903"/>
          </a:xfrm>
        </p:grpSpPr>
        <p:grpSp>
          <p:nvGrpSpPr>
            <p:cNvPr name="Group 12" id="12"/>
            <p:cNvGrpSpPr/>
            <p:nvPr/>
          </p:nvGrpSpPr>
          <p:grpSpPr>
            <a:xfrm rot="0">
              <a:off x="334231" y="233352"/>
              <a:ext cx="14544864" cy="2059552"/>
              <a:chOff x="0" y="0"/>
              <a:chExt cx="3151759" cy="446289"/>
            </a:xfrm>
          </p:grpSpPr>
          <p:sp>
            <p:nvSpPr>
              <p:cNvPr name="Freeform 13" id="13"/>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E57EFF"/>
              </a:solidFill>
              <a:ln w="47625" cap="rnd">
                <a:solidFill>
                  <a:srgbClr val="000000"/>
                </a:solidFill>
                <a:prstDash val="solid"/>
                <a:round/>
              </a:ln>
            </p:spPr>
          </p:sp>
          <p:sp>
            <p:nvSpPr>
              <p:cNvPr name="TextBox 14" id="14"/>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nvGrpSpPr>
            <p:cNvPr name="Group 15" id="15"/>
            <p:cNvGrpSpPr/>
            <p:nvPr/>
          </p:nvGrpSpPr>
          <p:grpSpPr>
            <a:xfrm rot="0">
              <a:off x="0" y="0"/>
              <a:ext cx="14544864" cy="2059552"/>
              <a:chOff x="0" y="0"/>
              <a:chExt cx="3151759" cy="446289"/>
            </a:xfrm>
          </p:grpSpPr>
          <p:sp>
            <p:nvSpPr>
              <p:cNvPr name="Freeform 16" id="16"/>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FFFFFF"/>
              </a:solidFill>
              <a:ln w="47625" cap="rnd">
                <a:solidFill>
                  <a:srgbClr val="000000"/>
                </a:solidFill>
                <a:prstDash val="solid"/>
                <a:round/>
              </a:ln>
            </p:spPr>
          </p:sp>
          <p:sp>
            <p:nvSpPr>
              <p:cNvPr name="TextBox 17" id="17"/>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sp>
        <p:nvSpPr>
          <p:cNvPr name="Freeform 18" id="18"/>
          <p:cNvSpPr/>
          <p:nvPr/>
        </p:nvSpPr>
        <p:spPr>
          <a:xfrm flipH="false" flipV="false" rot="0">
            <a:off x="-2628900" y="9166202"/>
            <a:ext cx="5436760" cy="1302557"/>
          </a:xfrm>
          <a:custGeom>
            <a:avLst/>
            <a:gdLst/>
            <a:ahLst/>
            <a:cxnLst/>
            <a:rect r="r" b="b" t="t" l="l"/>
            <a:pathLst>
              <a:path h="1302557" w="5436760">
                <a:moveTo>
                  <a:pt x="0" y="0"/>
                </a:moveTo>
                <a:lnTo>
                  <a:pt x="5436760" y="0"/>
                </a:lnTo>
                <a:lnTo>
                  <a:pt x="5436760" y="1302557"/>
                </a:lnTo>
                <a:lnTo>
                  <a:pt x="0" y="13025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4723661" y="496685"/>
            <a:ext cx="7315200" cy="1064029"/>
          </a:xfrm>
          <a:custGeom>
            <a:avLst/>
            <a:gdLst/>
            <a:ahLst/>
            <a:cxnLst/>
            <a:rect r="r" b="b" t="t" l="l"/>
            <a:pathLst>
              <a:path h="1064029" w="7315200">
                <a:moveTo>
                  <a:pt x="0" y="0"/>
                </a:moveTo>
                <a:lnTo>
                  <a:pt x="7315200" y="0"/>
                </a:lnTo>
                <a:lnTo>
                  <a:pt x="7315200" y="1064030"/>
                </a:lnTo>
                <a:lnTo>
                  <a:pt x="0" y="10640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3839560" y="517876"/>
            <a:ext cx="10210095" cy="1675887"/>
          </a:xfrm>
          <a:prstGeom prst="rect">
            <a:avLst/>
          </a:prstGeom>
        </p:spPr>
        <p:txBody>
          <a:bodyPr anchor="t" rtlCol="false" tIns="0" lIns="0" bIns="0" rIns="0">
            <a:spAutoFit/>
          </a:bodyPr>
          <a:lstStyle/>
          <a:p>
            <a:pPr algn="ctr">
              <a:lnSpc>
                <a:spcPts val="13687"/>
              </a:lnSpc>
            </a:pPr>
            <a:r>
              <a:rPr lang="en-US" sz="9776" spc="557">
                <a:solidFill>
                  <a:srgbClr val="232E54"/>
                </a:solidFill>
                <a:latin typeface="Tek Tall Arabic Bold"/>
              </a:rPr>
              <a:t>Security Measures</a:t>
            </a:r>
          </a:p>
        </p:txBody>
      </p:sp>
      <p:sp>
        <p:nvSpPr>
          <p:cNvPr name="TextBox 21" id="21"/>
          <p:cNvSpPr txBox="true"/>
          <p:nvPr/>
        </p:nvSpPr>
        <p:spPr>
          <a:xfrm rot="0">
            <a:off x="4746816" y="2987557"/>
            <a:ext cx="8794368" cy="800959"/>
          </a:xfrm>
          <a:prstGeom prst="rect">
            <a:avLst/>
          </a:prstGeom>
        </p:spPr>
        <p:txBody>
          <a:bodyPr anchor="t" rtlCol="false" tIns="0" lIns="0" bIns="0" rIns="0">
            <a:spAutoFit/>
          </a:bodyPr>
          <a:lstStyle/>
          <a:p>
            <a:pPr algn="ctr">
              <a:lnSpc>
                <a:spcPts val="6571"/>
              </a:lnSpc>
              <a:spcBef>
                <a:spcPct val="0"/>
              </a:spcBef>
            </a:pPr>
            <a:r>
              <a:rPr lang="en-US" sz="4693" spc="37">
                <a:solidFill>
                  <a:srgbClr val="FFFFFF"/>
                </a:solidFill>
                <a:latin typeface="TT Chocolates Bold"/>
              </a:rPr>
              <a:t>2. Database Security using AWS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name="Freeform 3" id="3"/>
          <p:cNvSpPr/>
          <p:nvPr/>
        </p:nvSpPr>
        <p:spPr>
          <a:xfrm flipH="false" flipV="false" rot="0">
            <a:off x="-4966091" y="3073282"/>
            <a:ext cx="13453178" cy="13453178"/>
          </a:xfrm>
          <a:custGeom>
            <a:avLst/>
            <a:gdLst/>
            <a:ahLst/>
            <a:cxnLst/>
            <a:rect r="r" b="b" t="t" l="l"/>
            <a:pathLst>
              <a:path h="13453178" w="13453178">
                <a:moveTo>
                  <a:pt x="0" y="0"/>
                </a:moveTo>
                <a:lnTo>
                  <a:pt x="13453178" y="0"/>
                </a:lnTo>
                <a:lnTo>
                  <a:pt x="13453178" y="13453178"/>
                </a:lnTo>
                <a:lnTo>
                  <a:pt x="0" y="13453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2308915" y="-8572883"/>
            <a:ext cx="19564260" cy="13895933"/>
          </a:xfrm>
          <a:custGeom>
            <a:avLst/>
            <a:gdLst/>
            <a:ahLst/>
            <a:cxnLst/>
            <a:rect r="r" b="b" t="t" l="l"/>
            <a:pathLst>
              <a:path h="13895933" w="19564260">
                <a:moveTo>
                  <a:pt x="0" y="0"/>
                </a:moveTo>
                <a:lnTo>
                  <a:pt x="19564260" y="0"/>
                </a:lnTo>
                <a:lnTo>
                  <a:pt x="19564260" y="13895933"/>
                </a:lnTo>
                <a:lnTo>
                  <a:pt x="0" y="13895933"/>
                </a:lnTo>
                <a:lnTo>
                  <a:pt x="0" y="0"/>
                </a:lnTo>
                <a:close/>
              </a:path>
            </a:pathLst>
          </a:custGeom>
          <a:blipFill>
            <a:blip r:embed="rId5">
              <a:alphaModFix amt="53000"/>
            </a:blip>
            <a:stretch>
              <a:fillRect l="0" t="0" r="0" b="0"/>
            </a:stretch>
          </a:blipFill>
        </p:spPr>
      </p:sp>
      <p:sp>
        <p:nvSpPr>
          <p:cNvPr name="Freeform 5" id="5"/>
          <p:cNvSpPr/>
          <p:nvPr/>
        </p:nvSpPr>
        <p:spPr>
          <a:xfrm flipH="true" flipV="false" rot="-607588">
            <a:off x="16716567" y="6483513"/>
            <a:ext cx="5567645" cy="4835567"/>
          </a:xfrm>
          <a:custGeom>
            <a:avLst/>
            <a:gdLst/>
            <a:ahLst/>
            <a:cxnLst/>
            <a:rect r="r" b="b" t="t" l="l"/>
            <a:pathLst>
              <a:path h="4835567" w="5567645">
                <a:moveTo>
                  <a:pt x="5567645" y="0"/>
                </a:moveTo>
                <a:lnTo>
                  <a:pt x="0" y="0"/>
                </a:lnTo>
                <a:lnTo>
                  <a:pt x="0" y="4835567"/>
                </a:lnTo>
                <a:lnTo>
                  <a:pt x="5567645" y="4835567"/>
                </a:lnTo>
                <a:lnTo>
                  <a:pt x="5567645" y="0"/>
                </a:lnTo>
                <a:close/>
              </a:path>
            </a:pathLst>
          </a:custGeom>
          <a:blipFill>
            <a:blip r:embed="rId6"/>
            <a:stretch>
              <a:fillRect l="0" t="0" r="0" b="0"/>
            </a:stretch>
          </a:blipFill>
        </p:spPr>
      </p:sp>
      <p:grpSp>
        <p:nvGrpSpPr>
          <p:cNvPr name="Group 6" id="6"/>
          <p:cNvGrpSpPr/>
          <p:nvPr/>
        </p:nvGrpSpPr>
        <p:grpSpPr>
          <a:xfrm rot="0">
            <a:off x="1210281" y="3063757"/>
            <a:ext cx="15801532" cy="6102445"/>
            <a:chOff x="0" y="0"/>
            <a:chExt cx="4161720" cy="1607228"/>
          </a:xfrm>
        </p:grpSpPr>
        <p:sp>
          <p:nvSpPr>
            <p:cNvPr name="Freeform 7" id="7"/>
            <p:cNvSpPr/>
            <p:nvPr/>
          </p:nvSpPr>
          <p:spPr>
            <a:xfrm flipH="false" flipV="false" rot="0">
              <a:off x="0" y="0"/>
              <a:ext cx="4161720" cy="1607228"/>
            </a:xfrm>
            <a:custGeom>
              <a:avLst/>
              <a:gdLst/>
              <a:ahLst/>
              <a:cxnLst/>
              <a:rect r="r" b="b" t="t" l="l"/>
              <a:pathLst>
                <a:path h="1607228" w="4161720">
                  <a:moveTo>
                    <a:pt x="15188" y="0"/>
                  </a:moveTo>
                  <a:lnTo>
                    <a:pt x="4146532" y="0"/>
                  </a:lnTo>
                  <a:cubicBezTo>
                    <a:pt x="4154920" y="0"/>
                    <a:pt x="4161720" y="6800"/>
                    <a:pt x="4161720" y="15188"/>
                  </a:cubicBezTo>
                  <a:lnTo>
                    <a:pt x="4161720" y="1592040"/>
                  </a:lnTo>
                  <a:cubicBezTo>
                    <a:pt x="4161720" y="1600428"/>
                    <a:pt x="4154920" y="1607228"/>
                    <a:pt x="4146532" y="1607228"/>
                  </a:cubicBezTo>
                  <a:lnTo>
                    <a:pt x="15188" y="1607228"/>
                  </a:lnTo>
                  <a:cubicBezTo>
                    <a:pt x="6800" y="1607228"/>
                    <a:pt x="0" y="1600428"/>
                    <a:pt x="0" y="1592040"/>
                  </a:cubicBezTo>
                  <a:lnTo>
                    <a:pt x="0" y="15188"/>
                  </a:lnTo>
                  <a:cubicBezTo>
                    <a:pt x="0" y="6800"/>
                    <a:pt x="6800" y="0"/>
                    <a:pt x="15188" y="0"/>
                  </a:cubicBezTo>
                  <a:close/>
                </a:path>
              </a:pathLst>
            </a:custGeom>
            <a:gradFill rotWithShape="true">
              <a:gsLst>
                <a:gs pos="0">
                  <a:srgbClr val="4F0262">
                    <a:alpha val="100000"/>
                  </a:srgbClr>
                </a:gs>
                <a:gs pos="50000">
                  <a:srgbClr val="4B1E76">
                    <a:alpha val="100000"/>
                  </a:srgbClr>
                </a:gs>
                <a:gs pos="100000">
                  <a:srgbClr val="3C1C96">
                    <a:alpha val="100000"/>
                  </a:srgbClr>
                </a:gs>
              </a:gsLst>
              <a:path path="circle">
                <a:fillToRect l="0" r="100000" t="0" b="100000"/>
              </a:path>
              <a:tileRect r="0" l="-100000" b="0" t="-100000"/>
            </a:gradFill>
            <a:ln w="95250" cap="rnd">
              <a:solidFill>
                <a:srgbClr val="FFFFFF"/>
              </a:solidFill>
              <a:prstDash val="solid"/>
              <a:round/>
            </a:ln>
          </p:spPr>
        </p:sp>
        <p:sp>
          <p:nvSpPr>
            <p:cNvPr name="TextBox 8" id="8"/>
            <p:cNvSpPr txBox="true"/>
            <p:nvPr/>
          </p:nvSpPr>
          <p:spPr>
            <a:xfrm>
              <a:off x="0" y="28575"/>
              <a:ext cx="4161720" cy="1578653"/>
            </a:xfrm>
            <a:prstGeom prst="rect">
              <a:avLst/>
            </a:prstGeom>
          </p:spPr>
          <p:txBody>
            <a:bodyPr anchor="ctr" rtlCol="false" tIns="50800" lIns="50800" bIns="50800" rIns="50800"/>
            <a:lstStyle/>
            <a:p>
              <a:pPr algn="ctr">
                <a:lnSpc>
                  <a:spcPts val="2386"/>
                </a:lnSpc>
              </a:pPr>
            </a:p>
          </p:txBody>
        </p:sp>
      </p:grpSp>
      <p:sp>
        <p:nvSpPr>
          <p:cNvPr name="TextBox 9" id="9"/>
          <p:cNvSpPr txBox="true"/>
          <p:nvPr/>
        </p:nvSpPr>
        <p:spPr>
          <a:xfrm rot="0">
            <a:off x="1425361" y="3961231"/>
            <a:ext cx="15231379" cy="4612568"/>
          </a:xfrm>
          <a:prstGeom prst="rect">
            <a:avLst/>
          </a:prstGeom>
        </p:spPr>
        <p:txBody>
          <a:bodyPr anchor="t" rtlCol="false" tIns="0" lIns="0" bIns="0" rIns="0">
            <a:spAutoFit/>
          </a:bodyPr>
          <a:lstStyle/>
          <a:p>
            <a:pPr algn="just" marL="626726" indent="-313363" lvl="1">
              <a:lnSpc>
                <a:spcPts val="4063"/>
              </a:lnSpc>
              <a:buFont typeface="Arial"/>
              <a:buChar char="•"/>
            </a:pPr>
            <a:r>
              <a:rPr lang="en-US" sz="2902" spc="23">
                <a:solidFill>
                  <a:srgbClr val="FFFFFF"/>
                </a:solidFill>
                <a:latin typeface="TT Chocolates Bold"/>
              </a:rPr>
              <a:t>Unique Identification Code :</a:t>
            </a:r>
            <a:r>
              <a:rPr lang="en-US" sz="2902" spc="23">
                <a:solidFill>
                  <a:srgbClr val="FFFFFF"/>
                </a:solidFill>
                <a:latin typeface="TT Chocolates"/>
              </a:rPr>
              <a:t> Each citizen is assigned a 12-digit AlphaNumeric Unique Identification (UID) Code. This code is the only piece of information visible to local authorities, ensuring the confidentiality of the user's identity. </a:t>
            </a:r>
          </a:p>
          <a:p>
            <a:pPr algn="just" marL="626726" indent="-313363" lvl="1">
              <a:lnSpc>
                <a:spcPts val="4063"/>
              </a:lnSpc>
              <a:buFont typeface="Arial"/>
              <a:buChar char="•"/>
            </a:pPr>
            <a:r>
              <a:rPr lang="en-US" sz="2902" spc="23">
                <a:solidFill>
                  <a:srgbClr val="FFFFFF"/>
                </a:solidFill>
                <a:latin typeface="TT Chocolates Bold"/>
              </a:rPr>
              <a:t>Centralized Database :</a:t>
            </a:r>
            <a:r>
              <a:rPr lang="en-US" sz="2902" spc="23">
                <a:solidFill>
                  <a:srgbClr val="FFFFFF"/>
                </a:solidFill>
                <a:latin typeface="TT Chocolates"/>
              </a:rPr>
              <a:t> User data, linked to the 12-digit UID Code, is stored in a central database with no local access. This centralized approach prevents unauthorized access at the local level, reinforcing confidentiality. </a:t>
            </a:r>
          </a:p>
          <a:p>
            <a:pPr algn="just" marL="626726" indent="-313363" lvl="1">
              <a:lnSpc>
                <a:spcPts val="4063"/>
              </a:lnSpc>
              <a:buFont typeface="Arial"/>
              <a:buChar char="•"/>
            </a:pPr>
            <a:r>
              <a:rPr lang="en-US" sz="2902" spc="23">
                <a:solidFill>
                  <a:srgbClr val="FFFFFF"/>
                </a:solidFill>
                <a:latin typeface="TT Chocolates Bold"/>
              </a:rPr>
              <a:t>Data Retrieval for False Reporting :</a:t>
            </a:r>
            <a:r>
              <a:rPr lang="en-US" sz="2902" spc="23">
                <a:solidFill>
                  <a:srgbClr val="FFFFFF"/>
                </a:solidFill>
                <a:latin typeface="TT Chocolates"/>
              </a:rPr>
              <a:t> In the event of false reporting, the data can be accessed by higher authorities with the appropriate permissions to take necessary actions. This ensures accountability and maintains the integrity of the reporting system.</a:t>
            </a:r>
          </a:p>
        </p:txBody>
      </p:sp>
      <p:sp>
        <p:nvSpPr>
          <p:cNvPr name="Freeform 10" id="10"/>
          <p:cNvSpPr/>
          <p:nvPr/>
        </p:nvSpPr>
        <p:spPr>
          <a:xfrm flipH="true" flipV="false" rot="-607588">
            <a:off x="-2783822" y="-725289"/>
            <a:ext cx="5567645" cy="4835567"/>
          </a:xfrm>
          <a:custGeom>
            <a:avLst/>
            <a:gdLst/>
            <a:ahLst/>
            <a:cxnLst/>
            <a:rect r="r" b="b" t="t" l="l"/>
            <a:pathLst>
              <a:path h="4835567" w="5567645">
                <a:moveTo>
                  <a:pt x="5567644" y="0"/>
                </a:moveTo>
                <a:lnTo>
                  <a:pt x="0" y="0"/>
                </a:lnTo>
                <a:lnTo>
                  <a:pt x="0" y="4835567"/>
                </a:lnTo>
                <a:lnTo>
                  <a:pt x="5567644" y="4835567"/>
                </a:lnTo>
                <a:lnTo>
                  <a:pt x="5567644" y="0"/>
                </a:lnTo>
                <a:close/>
              </a:path>
            </a:pathLst>
          </a:custGeom>
          <a:blipFill>
            <a:blip r:embed="rId6"/>
            <a:stretch>
              <a:fillRect l="0" t="0" r="0" b="0"/>
            </a:stretch>
          </a:blipFill>
        </p:spPr>
      </p:sp>
      <p:grpSp>
        <p:nvGrpSpPr>
          <p:cNvPr name="Group 11" id="11"/>
          <p:cNvGrpSpPr/>
          <p:nvPr/>
        </p:nvGrpSpPr>
        <p:grpSpPr>
          <a:xfrm rot="0">
            <a:off x="4624784" y="496685"/>
            <a:ext cx="9038431" cy="1392843"/>
            <a:chOff x="0" y="0"/>
            <a:chExt cx="12051241" cy="1857124"/>
          </a:xfrm>
        </p:grpSpPr>
        <p:grpSp>
          <p:nvGrpSpPr>
            <p:cNvPr name="Group 12" id="12"/>
            <p:cNvGrpSpPr/>
            <p:nvPr/>
          </p:nvGrpSpPr>
          <p:grpSpPr>
            <a:xfrm rot="0">
              <a:off x="270708" y="189002"/>
              <a:ext cx="11780533" cy="1668123"/>
              <a:chOff x="0" y="0"/>
              <a:chExt cx="3151759" cy="446289"/>
            </a:xfrm>
          </p:grpSpPr>
          <p:sp>
            <p:nvSpPr>
              <p:cNvPr name="Freeform 13" id="13"/>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E57EFF"/>
              </a:solidFill>
              <a:ln w="47625" cap="rnd">
                <a:solidFill>
                  <a:srgbClr val="000000"/>
                </a:solidFill>
                <a:prstDash val="solid"/>
                <a:round/>
              </a:ln>
            </p:spPr>
          </p:sp>
          <p:sp>
            <p:nvSpPr>
              <p:cNvPr name="TextBox 14" id="14"/>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grpSp>
          <p:nvGrpSpPr>
            <p:cNvPr name="Group 15" id="15"/>
            <p:cNvGrpSpPr/>
            <p:nvPr/>
          </p:nvGrpSpPr>
          <p:grpSpPr>
            <a:xfrm rot="0">
              <a:off x="0" y="0"/>
              <a:ext cx="11780533" cy="1668123"/>
              <a:chOff x="0" y="0"/>
              <a:chExt cx="3151759" cy="446289"/>
            </a:xfrm>
          </p:grpSpPr>
          <p:sp>
            <p:nvSpPr>
              <p:cNvPr name="Freeform 16" id="16"/>
              <p:cNvSpPr/>
              <p:nvPr/>
            </p:nvSpPr>
            <p:spPr>
              <a:xfrm flipH="false" flipV="false" rot="0">
                <a:off x="0" y="0"/>
                <a:ext cx="3151759" cy="446289"/>
              </a:xfrm>
              <a:custGeom>
                <a:avLst/>
                <a:gdLst/>
                <a:ahLst/>
                <a:cxnLst/>
                <a:rect r="r" b="b" t="t" l="l"/>
                <a:pathLst>
                  <a:path h="446289" w="3151759">
                    <a:moveTo>
                      <a:pt x="49344" y="0"/>
                    </a:moveTo>
                    <a:lnTo>
                      <a:pt x="3102415" y="0"/>
                    </a:lnTo>
                    <a:cubicBezTo>
                      <a:pt x="3129667" y="0"/>
                      <a:pt x="3151759" y="22092"/>
                      <a:pt x="3151759" y="49344"/>
                    </a:cubicBezTo>
                    <a:lnTo>
                      <a:pt x="3151759" y="396945"/>
                    </a:lnTo>
                    <a:cubicBezTo>
                      <a:pt x="3151759" y="424197"/>
                      <a:pt x="3129667" y="446289"/>
                      <a:pt x="3102415" y="446289"/>
                    </a:cubicBezTo>
                    <a:lnTo>
                      <a:pt x="49344" y="446289"/>
                    </a:lnTo>
                    <a:cubicBezTo>
                      <a:pt x="22092" y="446289"/>
                      <a:pt x="0" y="424197"/>
                      <a:pt x="0" y="396945"/>
                    </a:cubicBezTo>
                    <a:lnTo>
                      <a:pt x="0" y="49344"/>
                    </a:lnTo>
                    <a:cubicBezTo>
                      <a:pt x="0" y="22092"/>
                      <a:pt x="22092" y="0"/>
                      <a:pt x="49344" y="0"/>
                    </a:cubicBezTo>
                    <a:close/>
                  </a:path>
                </a:pathLst>
              </a:custGeom>
              <a:solidFill>
                <a:srgbClr val="FFFFFF"/>
              </a:solidFill>
              <a:ln w="47625" cap="rnd">
                <a:solidFill>
                  <a:srgbClr val="000000"/>
                </a:solidFill>
                <a:prstDash val="solid"/>
                <a:round/>
              </a:ln>
            </p:spPr>
          </p:sp>
          <p:sp>
            <p:nvSpPr>
              <p:cNvPr name="TextBox 17" id="17"/>
              <p:cNvSpPr txBox="true"/>
              <p:nvPr/>
            </p:nvSpPr>
            <p:spPr>
              <a:xfrm>
                <a:off x="0" y="28575"/>
                <a:ext cx="3151759" cy="417714"/>
              </a:xfrm>
              <a:prstGeom prst="rect">
                <a:avLst/>
              </a:prstGeom>
            </p:spPr>
            <p:txBody>
              <a:bodyPr anchor="ctr" rtlCol="false" tIns="41294" lIns="41294" bIns="41294" rIns="41294"/>
              <a:lstStyle/>
              <a:p>
                <a:pPr algn="ctr">
                  <a:lnSpc>
                    <a:spcPts val="2386"/>
                  </a:lnSpc>
                </a:pPr>
              </a:p>
            </p:txBody>
          </p:sp>
        </p:grpSp>
        <p:sp>
          <p:nvSpPr>
            <p:cNvPr name="TextBox 18" id="18"/>
            <p:cNvSpPr txBox="true"/>
            <p:nvPr/>
          </p:nvSpPr>
          <p:spPr>
            <a:xfrm rot="0">
              <a:off x="304447" y="52078"/>
              <a:ext cx="11294316" cy="1805047"/>
            </a:xfrm>
            <a:prstGeom prst="rect">
              <a:avLst/>
            </a:prstGeom>
          </p:spPr>
          <p:txBody>
            <a:bodyPr anchor="t" rtlCol="false" tIns="0" lIns="0" bIns="0" rIns="0">
              <a:spAutoFit/>
            </a:bodyPr>
            <a:lstStyle/>
            <a:p>
              <a:pPr algn="ctr">
                <a:lnSpc>
                  <a:spcPts val="11355"/>
                </a:lnSpc>
              </a:pPr>
              <a:r>
                <a:rPr lang="en-US" sz="8111" spc="462">
                  <a:solidFill>
                    <a:srgbClr val="232E54"/>
                  </a:solidFill>
                  <a:latin typeface="Tek Tall Arabic Bold"/>
                </a:rPr>
                <a:t>Security Measures</a:t>
              </a:r>
            </a:p>
          </p:txBody>
        </p:sp>
      </p:grpSp>
      <p:sp>
        <p:nvSpPr>
          <p:cNvPr name="Freeform 19" id="19"/>
          <p:cNvSpPr/>
          <p:nvPr/>
        </p:nvSpPr>
        <p:spPr>
          <a:xfrm flipH="false" flipV="false" rot="0">
            <a:off x="-2628900" y="8854109"/>
            <a:ext cx="6739408" cy="1614650"/>
          </a:xfrm>
          <a:custGeom>
            <a:avLst/>
            <a:gdLst/>
            <a:ahLst/>
            <a:cxnLst/>
            <a:rect r="r" b="b" t="t" l="l"/>
            <a:pathLst>
              <a:path h="1614650" w="6739408">
                <a:moveTo>
                  <a:pt x="0" y="0"/>
                </a:moveTo>
                <a:lnTo>
                  <a:pt x="6739408" y="0"/>
                </a:lnTo>
                <a:lnTo>
                  <a:pt x="6739408" y="1614650"/>
                </a:lnTo>
                <a:lnTo>
                  <a:pt x="0" y="1614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4723661" y="496685"/>
            <a:ext cx="7315200" cy="1064029"/>
          </a:xfrm>
          <a:custGeom>
            <a:avLst/>
            <a:gdLst/>
            <a:ahLst/>
            <a:cxnLst/>
            <a:rect r="r" b="b" t="t" l="l"/>
            <a:pathLst>
              <a:path h="1064029" w="7315200">
                <a:moveTo>
                  <a:pt x="0" y="0"/>
                </a:moveTo>
                <a:lnTo>
                  <a:pt x="7315200" y="0"/>
                </a:lnTo>
                <a:lnTo>
                  <a:pt x="7315200" y="1064030"/>
                </a:lnTo>
                <a:lnTo>
                  <a:pt x="0" y="10640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4746816" y="3217422"/>
            <a:ext cx="8794368" cy="800959"/>
          </a:xfrm>
          <a:prstGeom prst="rect">
            <a:avLst/>
          </a:prstGeom>
        </p:spPr>
        <p:txBody>
          <a:bodyPr anchor="t" rtlCol="false" tIns="0" lIns="0" bIns="0" rIns="0">
            <a:spAutoFit/>
          </a:bodyPr>
          <a:lstStyle/>
          <a:p>
            <a:pPr algn="ctr">
              <a:lnSpc>
                <a:spcPts val="6571"/>
              </a:lnSpc>
              <a:spcBef>
                <a:spcPct val="0"/>
              </a:spcBef>
            </a:pPr>
            <a:r>
              <a:rPr lang="en-US" sz="4693" spc="37">
                <a:solidFill>
                  <a:srgbClr val="FFFFFF"/>
                </a:solidFill>
                <a:latin typeface="TT Chocolates Bold"/>
              </a:rPr>
              <a:t>A. Confidentiality</a:t>
            </a:r>
          </a:p>
        </p:txBody>
      </p:sp>
      <p:grpSp>
        <p:nvGrpSpPr>
          <p:cNvPr name="Group 22" id="22"/>
          <p:cNvGrpSpPr/>
          <p:nvPr/>
        </p:nvGrpSpPr>
        <p:grpSpPr>
          <a:xfrm rot="0">
            <a:off x="4656779" y="2099542"/>
            <a:ext cx="8974443" cy="754665"/>
            <a:chOff x="0" y="0"/>
            <a:chExt cx="2363639" cy="198759"/>
          </a:xfrm>
        </p:grpSpPr>
        <p:sp>
          <p:nvSpPr>
            <p:cNvPr name="Freeform 23" id="23"/>
            <p:cNvSpPr/>
            <p:nvPr/>
          </p:nvSpPr>
          <p:spPr>
            <a:xfrm flipH="false" flipV="false" rot="0">
              <a:off x="0" y="0"/>
              <a:ext cx="2363639" cy="198759"/>
            </a:xfrm>
            <a:custGeom>
              <a:avLst/>
              <a:gdLst/>
              <a:ahLst/>
              <a:cxnLst/>
              <a:rect r="r" b="b" t="t" l="l"/>
              <a:pathLst>
                <a:path h="198759" w="2363639">
                  <a:moveTo>
                    <a:pt x="43996" y="0"/>
                  </a:moveTo>
                  <a:lnTo>
                    <a:pt x="2319643" y="0"/>
                  </a:lnTo>
                  <a:cubicBezTo>
                    <a:pt x="2343942" y="0"/>
                    <a:pt x="2363639" y="19698"/>
                    <a:pt x="2363639" y="43996"/>
                  </a:cubicBezTo>
                  <a:lnTo>
                    <a:pt x="2363639" y="154764"/>
                  </a:lnTo>
                  <a:cubicBezTo>
                    <a:pt x="2363639" y="179062"/>
                    <a:pt x="2343942" y="198759"/>
                    <a:pt x="2319643" y="198759"/>
                  </a:cubicBezTo>
                  <a:lnTo>
                    <a:pt x="43996" y="198759"/>
                  </a:lnTo>
                  <a:cubicBezTo>
                    <a:pt x="19698" y="198759"/>
                    <a:pt x="0" y="179062"/>
                    <a:pt x="0" y="154764"/>
                  </a:cubicBezTo>
                  <a:lnTo>
                    <a:pt x="0" y="43996"/>
                  </a:lnTo>
                  <a:cubicBezTo>
                    <a:pt x="0" y="19698"/>
                    <a:pt x="19698" y="0"/>
                    <a:pt x="43996" y="0"/>
                  </a:cubicBezTo>
                  <a:close/>
                </a:path>
              </a:pathLst>
            </a:custGeom>
            <a:solidFill>
              <a:srgbClr val="001E70"/>
            </a:solidFill>
            <a:ln w="57150" cap="rnd">
              <a:solidFill>
                <a:srgbClr val="FFFCF3"/>
              </a:solidFill>
              <a:prstDash val="solid"/>
              <a:round/>
            </a:ln>
          </p:spPr>
        </p:sp>
        <p:sp>
          <p:nvSpPr>
            <p:cNvPr name="TextBox 24" id="24"/>
            <p:cNvSpPr txBox="true"/>
            <p:nvPr/>
          </p:nvSpPr>
          <p:spPr>
            <a:xfrm>
              <a:off x="0" y="28575"/>
              <a:ext cx="2363639" cy="170184"/>
            </a:xfrm>
            <a:prstGeom prst="rect">
              <a:avLst/>
            </a:prstGeom>
          </p:spPr>
          <p:txBody>
            <a:bodyPr anchor="ctr" rtlCol="false" tIns="50800" lIns="50800" bIns="50800" rIns="50800"/>
            <a:lstStyle/>
            <a:p>
              <a:pPr algn="ctr">
                <a:lnSpc>
                  <a:spcPts val="3016"/>
                </a:lnSpc>
              </a:pPr>
              <a:r>
                <a:rPr lang="en-US" sz="2872" spc="22">
                  <a:solidFill>
                    <a:srgbClr val="FFFFFF"/>
                  </a:solidFill>
                  <a:latin typeface="TT Chocolates Bold"/>
                </a:rPr>
                <a:t>3. CIA Triad Implementation: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DAF4JpaxY7I</dc:identifier>
  <dcterms:modified xsi:type="dcterms:W3CDTF">2011-08-01T06:04:30Z</dcterms:modified>
  <cp:revision>1</cp:revision>
  <dc:title>CYBERNAUTS</dc:title>
</cp:coreProperties>
</file>